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1" r:id="rId3"/>
    <p:sldMasterId id="2147483723" r:id="rId4"/>
    <p:sldMasterId id="2147483748" r:id="rId5"/>
    <p:sldMasterId id="2147483775" r:id="rId6"/>
    <p:sldMasterId id="2147483787" r:id="rId7"/>
  </p:sldMasterIdLst>
  <p:notesMasterIdLst>
    <p:notesMasterId r:id="rId56"/>
  </p:notesMasterIdLst>
  <p:sldIdLst>
    <p:sldId id="536" r:id="rId8"/>
    <p:sldId id="537" r:id="rId9"/>
    <p:sldId id="538" r:id="rId10"/>
    <p:sldId id="463" r:id="rId11"/>
    <p:sldId id="543" r:id="rId12"/>
    <p:sldId id="300" r:id="rId13"/>
    <p:sldId id="554" r:id="rId14"/>
    <p:sldId id="492" r:id="rId15"/>
    <p:sldId id="555" r:id="rId16"/>
    <p:sldId id="529" r:id="rId17"/>
    <p:sldId id="533" r:id="rId18"/>
    <p:sldId id="534" r:id="rId19"/>
    <p:sldId id="478" r:id="rId20"/>
    <p:sldId id="535" r:id="rId21"/>
    <p:sldId id="340" r:id="rId22"/>
    <p:sldId id="341" r:id="rId23"/>
    <p:sldId id="342" r:id="rId24"/>
    <p:sldId id="343" r:id="rId25"/>
    <p:sldId id="365" r:id="rId26"/>
    <p:sldId id="377" r:id="rId27"/>
    <p:sldId id="312" r:id="rId28"/>
    <p:sldId id="337" r:id="rId29"/>
    <p:sldId id="349" r:id="rId30"/>
    <p:sldId id="306" r:id="rId31"/>
    <p:sldId id="495" r:id="rId32"/>
    <p:sldId id="523" r:id="rId33"/>
    <p:sldId id="429" r:id="rId34"/>
    <p:sldId id="524" r:id="rId35"/>
    <p:sldId id="496" r:id="rId36"/>
    <p:sldId id="497" r:id="rId37"/>
    <p:sldId id="542" r:id="rId38"/>
    <p:sldId id="499" r:id="rId39"/>
    <p:sldId id="522" r:id="rId40"/>
    <p:sldId id="439" r:id="rId41"/>
    <p:sldId id="525" r:id="rId42"/>
    <p:sldId id="547" r:id="rId43"/>
    <p:sldId id="553" r:id="rId44"/>
    <p:sldId id="545" r:id="rId45"/>
    <p:sldId id="544" r:id="rId46"/>
    <p:sldId id="546" r:id="rId47"/>
    <p:sldId id="508" r:id="rId48"/>
    <p:sldId id="548" r:id="rId49"/>
    <p:sldId id="549" r:id="rId50"/>
    <p:sldId id="550" r:id="rId51"/>
    <p:sldId id="481" r:id="rId52"/>
    <p:sldId id="551" r:id="rId53"/>
    <p:sldId id="552" r:id="rId54"/>
    <p:sldId id="556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0052-35CB-4C2D-83D0-CE8027CF502A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F7F7A-A0D0-437C-90AF-0BB621AEE0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427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5E18B5F-84F0-4D18-B343-D31606C42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CF103910-266C-49F1-A7CD-08A055AA0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Mind-fullness. Fullness of mind includes a whole body experience, not just thinking.</a:t>
            </a:r>
          </a:p>
          <a:p>
            <a:r>
              <a:rPr lang="en-US" altLang="en-US">
                <a:ea typeface="MS PGothic" panose="020B0600070205080204" pitchFamily="34" charset="-128"/>
              </a:rPr>
              <a:t>The normal mind is cluttered with distractions, thoughts, fantasies and worries, leaving little room for intention, attention, non-judgment and the present moment.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D544302-879D-4FF7-8767-054388C9C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1EE1E-A27B-427A-B16E-0AF329DA679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E3B56-0056-4EAF-9B72-DB0504127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FF247-A6BD-453D-B0F7-6B7EC2CD3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EB85B-3C29-4914-A853-BFDB8E8DC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BE22-D67F-4FE0-9580-7342315125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97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CADF25-9E13-49AB-BB61-AC9A84DDD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0C5DB-B3C7-465A-8C41-1F45A1AAF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BA8DF7-F9DB-4ED9-B258-ADB3EC1B5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9787-C275-4C55-89C8-1EF5A9C833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0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FDF48-3271-4CE5-B0B9-F01B136C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F872E-900D-4375-8103-1A2B49246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6C7B9-118F-4610-B46B-2B5EFF6F6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C13F5-C16A-46CF-9D3A-0060896DCC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3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3B87B-A373-455F-85F4-DFD5549CB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11221-5788-4355-953C-91CF63EAF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3F4CE-4AD1-4042-B5C2-E87716603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48EE-A709-449C-B827-A09C6FFB25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73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B768B3-ABD4-42E1-A27F-E33F043F8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BAFF0-E457-45BA-A74C-390D56F2B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3B918-A6C5-47A6-8103-D5A504A61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6507846-4D8A-45CA-AB37-078487265B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51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10A5F-3D80-4EA5-A9AE-8F8757BC4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78412-8548-4F28-AB76-7C8CC1E39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32BEC-54E9-4ABC-A6B7-B77F9F643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10E81BC-3CE5-4EC8-810C-D92833D7CF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45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44A3F-34BC-4E14-A4D9-89EF6F60B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B94C60-F4BC-45DE-BF1E-06A88EC36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4F1B9E-BEF7-4638-BA05-BE308799C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BF05B0-A396-4186-86E0-56EF6087C3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11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ACEFA-41A3-4AED-AD50-E91513694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7BA5A-A0CE-4D60-A33D-5E34437E4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E9D19-E6B5-467E-975C-3AB3792DA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1B8D69-5D23-461C-B540-BDFBBF1354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42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A3D3CE-DFA5-4640-A9B3-C1A1C6762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FB7948-C141-4DB9-95C7-329D406BF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C2DC6A-A403-4C23-A74D-5EF21B37B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1CEF73-6435-4F89-9D59-844DB62E28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33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BF5014-709D-4E92-A1F8-92FC6C037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247860-44AA-492F-979A-581300014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725B9B-55C2-4906-B2F9-86FC85627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05B96D-C4CA-4DA2-ADD5-C67E581B7F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416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87D575-4727-45C9-B04C-DACEE876E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88BAB-8496-478C-BE01-9A92D4CA4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B24363-B19F-4C67-B587-A348E994A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1DEEDEC-BA34-46D7-88ED-0C564AF00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7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0D8150-D867-4842-B4A8-60DE04711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C9A3C0-E717-4A9A-A1AE-58D130F39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0D4AFB-19DD-43F6-9042-FD6F34AD0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F950-4786-4AA7-8ABE-5059E7723E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04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3A397-DEC6-4784-9185-BE2ABEC80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2BC5E-EFF1-4E86-B73F-73CE8E667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80FCD-B4B0-4D05-82C9-F68272E4B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A36CF44-0808-4F69-8B0F-8969409ADB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99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4527F-94E8-4889-8D1D-DB9226AB8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B9C05-4E24-4D09-A61D-B2EEE33CE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C4E3-0420-4C52-BCC5-83609B3DE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82ACB05-C77A-4AF0-AE3B-3C00A9114B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64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B982F7-B214-49B5-8585-F6E7E228C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B768E9-A456-47E6-AFAF-1B60F3E01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9BF71-6465-4D6A-ACFC-69FEDC68A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6DEC744-D932-432E-AADD-100BB11449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871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6D7AF-D671-4237-8440-3FBFE1288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B2608B-D6F6-464D-8D6E-9947E3458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620B8-7AD5-4F15-8E91-65E660E65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A0A440F-6767-40A8-829F-BD02DB340F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004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91286-0827-4F2E-9E84-42A0D2FE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FDEC7-0D65-4B5D-9129-A6E95B15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1AECA-182C-4E00-984C-C45079D0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A3C885B-AAB8-4698-9981-8FE2922E2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0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0C509-2C73-47C4-9351-6B4B9679D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A344D-AAE4-4653-B5E4-7FDE8D3F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408E3-50FB-4BF0-91C2-CD8B766C7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4161-59E8-40F9-8BF2-7F5A19B480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623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4245E-2C6E-43C9-9238-57A1C5556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4D940-9A06-43A9-A12E-9D3D47091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6F85C-9D20-4EAA-A65D-A5B8669DD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2C11C5-7D1C-4F96-B19A-403F6770F7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68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8EEBD-5858-46E2-90F0-FDA0B0241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588125" y="6381750"/>
            <a:ext cx="2133600" cy="268288"/>
          </a:xfrm>
        </p:spPr>
        <p:txBody>
          <a:bodyPr/>
          <a:lstStyle>
            <a:lvl1pPr algn="r">
              <a:defRPr lang="en-GB">
                <a:latin typeface="+mj-lt"/>
              </a:defRPr>
            </a:lvl1pPr>
          </a:lstStyle>
          <a:p>
            <a:pPr>
              <a:defRPr/>
            </a:pPr>
            <a:r>
              <a:rPr lang="en-IE"/>
              <a:t>5 October 2016</a:t>
            </a:r>
            <a:endParaRPr lang="en-I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C23C0-ECC9-493C-A3D3-A7413E781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F22FE-463B-4BE5-B702-8469694D1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381750"/>
            <a:ext cx="4103687" cy="2873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/>
              <a:t>Safeguarding And Protection Teams Seminar</a:t>
            </a:r>
          </a:p>
        </p:txBody>
      </p:sp>
    </p:spTree>
    <p:extLst>
      <p:ext uri="{BB962C8B-B14F-4D97-AF65-F5344CB8AC3E}">
        <p14:creationId xmlns:p14="http://schemas.microsoft.com/office/powerpoint/2010/main" val="146474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A88BA1-4F33-4E84-AAEA-67EC9F5FF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2B1D1-B202-4DA7-86DD-64129B184B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188C37-8701-4FE0-A81A-133FFF08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06BCB4-A345-4F7E-A62F-1636AA9285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476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379DA-AEDF-4845-B509-947C3D4BF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520CE-4F2D-40F8-A142-4B7F8931C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98E1-CC6F-4C49-8747-9E104A29D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60BBAE-CB41-4B30-929A-7822990DF9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91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8B362-A7FA-4EE9-B71C-99BC3AD04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8205F-84C0-4067-82BC-0DD106307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0EC3F7-9552-46DD-8FE7-1516209A4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179B-0016-40FE-AA12-085BEE3D41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01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4B44BF-40B7-4BE4-90F7-27C1CB930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846D50-1CA2-46C6-BBDD-AADCFBCC2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72EB87-679D-4530-A533-75AE3EB34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40EE7F-7830-4906-8C33-791417B68E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13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D24175-6831-4426-9AC4-D48E08F77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EFA892-5447-4F7A-ABBA-6187E0275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42A5BD-92E1-4C45-8084-F61017267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4CF70E-C334-4918-8C85-7775F6A300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225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7EE3FE-9027-4630-BAB5-28E4788ED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8587C4-6EBA-4968-85DC-EB15DEEBC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A61E5E-38C4-4D0A-B74D-8BD0CF423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D10DD9-7877-4ED2-A1B2-563A80AC53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01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701E4-E1B8-4DC3-9261-647562AE2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5BA06-CCA5-4A18-B652-6CEEF6E19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CDAF-9033-4566-AD9F-ABE63DF94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0A4FCC-6C26-4F5C-96F5-56D44CE2AC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162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7EA42-E834-474A-BC01-DF9E33DCE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5A1E9-DEF1-45E7-8A71-BEDABCB5C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1A20-DCE3-4EA9-8C89-22E87E7A6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AB8995-39AB-45CB-B596-BA37FBFA63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399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E0A534-61BF-4FB5-9142-A7E777544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28AF11-8956-4FE9-BCAA-E5BF15A47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2EAFEE-71E9-433C-A08E-3EF5DD2EE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196AF3-1FCB-48A5-8A63-CBC6FBFF12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4707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89D81-4FA5-4E01-A8AF-DAFEFF0C9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DA899-176A-4C97-9337-9BA982F03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CEB670-AFD9-496E-993D-396F9CED1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83D13A-3D94-4A65-BE4C-6E4766935E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6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62E0-9725-465A-BF67-43AC7215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F72D9A9-FDFE-4C74-AE90-052202D1782B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739F-2E00-4DE9-862D-68573938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D043-95D1-44E4-8224-7DEB4679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02AE-9F85-44AD-BEAF-799987CA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42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ADB29-5858-4324-B344-8DBC99BD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601E496-2AB6-46DB-990D-10742C8D12C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FA080-B2AA-4FB7-A24C-A8C68CF3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3D77B-7938-4DF6-8547-E97A31A4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643B-CEDA-42CA-B836-44F48EFBA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56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6C01-0697-4055-89CE-69140F6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1C293B5-E674-4047-B890-DD6BE28E57BB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A67C-34BB-4461-865D-BD35ED2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D0D50-EC42-4F90-9AC2-E4F888ED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466-EB22-46AD-A601-1C3A764E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317A7F-648B-4F32-834D-393CCA1AA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25C48-C114-4667-935D-8E2A817B7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2D953-C8B0-4F45-B031-DAB534C91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8233-9B1A-42C4-827F-76CA5E8B4F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825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5D9E0-7357-44B7-A7D8-0AFD62A5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841750A-3BA8-48A3-BB05-3A14AA547E7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CF73F8-BCDA-45F4-96D1-6FF1FFDD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A01573-C40D-49A7-85E8-776FB4D6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3BCF-DE5A-4E60-BAD2-5659C391C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513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1B84F4-46C1-478F-8286-3E12DF3C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E6EA877-32FA-4802-9DB6-D672E0E25407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FC02AC-5F63-4D78-BFC6-185F58B5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927BCE-FF45-4DF8-96E3-28D9D434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2E2C-3A66-4F7C-9C9D-99EA076C6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D214DD-6E9A-4119-9DBB-7BB700AC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6FF3241-C507-42FE-B6D0-5F6E65F251CB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1AD33F-C284-4F28-8E57-A89D9014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F070E4-5D7F-4539-8977-B56BAB3D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B3D1-680F-4B87-908F-3F7DA553C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904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6BD94E-95B8-4FCD-8295-D8CD83E2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362DC3E-9371-4AB8-9D37-0486F4EF1B1E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95BF5F-5D69-4BE6-BC3D-BF4B032B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5AAEBD-D2C0-41BE-BF6E-A40FFB54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2FAF-F76B-43EB-B18D-FC261E53A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350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DD1588-1C24-4536-8DF4-E0B92432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71C50C2-80FA-4940-932E-06F36DAEE10F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2F136B-7F4E-4BE7-8F16-4CCAEE4A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1D3D22-68DC-48D1-9E73-D184D43A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86A4-E8A9-4F8E-8D00-FA6C91104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9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4BE49-2D5A-4874-ACD8-419FC8F3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2D70309-80D6-45F0-8432-5B1A126E672D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724A4-E4F5-41B0-B6DC-B0C0A4EA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648FC-CA00-48F0-83D5-D03EF3ED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4101-10AA-4126-8379-79FDAA3FC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120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C48A-5890-4AF2-82AE-D68F809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D583BDA-571C-4703-B91B-14E6B2576C75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836D-EAA9-4437-A5F1-A90461B6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C5F2F-580E-4D0F-88A9-02BFC46C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1BC13-0B2F-47CF-83DB-A2EAA20FD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90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E9C6-75BB-43F8-9F22-2034F565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C2E3EB5-8B14-4364-850E-DAC76CA03FBD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5A05-7335-47F7-A836-57613669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517D-C930-43D6-ACEE-41333FC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9DC5-ED24-4864-BBD9-9FB548368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55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034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16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95F7E2-1EF9-42A7-9A78-5982516F3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994D32-4928-4454-9FD9-88CF6C544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CCCE21-1087-48DB-B608-3C3A348F9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3E22-010B-43D8-AB6C-23416920B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184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1754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770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649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6960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9387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74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277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9799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551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</p:spPr>
        <p:txBody>
          <a:bodyPr wrap="square" lIns="45719" tIns="45719" rIns="45719" bIns="45719"/>
          <a:lstStyle>
            <a:lvl1pPr algn="r"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04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FEF1CA-1D97-460C-A730-C77019BF2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ED7D31-A0D9-42BB-96F2-DC7F4F57D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30064F-5832-48A6-A013-904553C0C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190B-E46C-4035-828A-0CB20B548B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550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116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2040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112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2995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071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2913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947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5479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5402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859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F8726F-4749-496E-BE87-E3CF720C9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8FFA2E-825F-4531-9737-78A5BBD69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EDC90C-E4E5-4CD1-9D4F-06539E692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21AF-E6AC-421C-BAFD-DAF5D833EE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1988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0801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4024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3201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70533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1524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14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5308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2894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383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781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D9924-0579-403F-8665-9F543AE70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0D81A-BD11-48B9-9E64-047784869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523F9-108C-4C8D-9FA6-CDB6E96EE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330E3-EAA1-409D-87B3-846D4E13A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973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612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41384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</p:spPr>
        <p:txBody>
          <a:bodyPr wrap="square" lIns="45719" tIns="45719" rIns="45719" bIns="45719"/>
          <a:lstStyle>
            <a:lvl1pPr algn="r"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5518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172A19-488F-46B1-BB60-9CFCB2BFF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57D2-4EE6-4FF0-BB9B-DEA81E2B8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08323-FA4C-47BD-BD5C-5901EA9A9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62E3-2F29-4B23-8C48-3F5DE60CC0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972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0559AC4-8C7A-4F91-85E4-F07168350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67C38B-0C3F-4A0A-B7BB-21F3A97A6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8D395D4-D88D-400A-859B-F1C7BAEE14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CF59B90E-DB12-448F-BD79-748299047A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B2CA7003-0776-47F8-8DFA-DDC7E86B5B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477F3-DFD3-4B12-852C-0E9D5E6CA2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344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185B30-0739-417F-814C-2565BC63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F46C45-378D-404F-8F7A-ED822F496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18BADB-3EB1-4939-AD28-387A532794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7E9384-2186-4406-BD0F-2F02068327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C628A6-39DC-4C7B-82B0-9CBABBA4C6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B97B6A-1D16-436B-8780-A03EE0960F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28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6B3031-3A3D-4092-9E23-9FDB7C697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CAB76F-1B1B-4FCF-A221-ED3A2EDF2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D36B8B-594C-4B48-A3EF-16B24C9C8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73A1A9-D43A-43C2-BF53-ADB1F92222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29A701-B347-44BF-AD71-68272DCD9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50900C-1249-4756-A7F2-7C23F1999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6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BCA88C14-3135-4BA3-8DA3-362D4922CB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7768E54B-0587-4CA1-AAFE-D27E5D75F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3AF1-7A54-41B3-BB34-7D87C7FE6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A760669-0089-4241-AC59-9CFC3A2BE5C2}" type="datetime1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C43E7-C5B4-438E-98E9-EB7783B37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8D52-2AFF-48A2-8C54-344561523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D5D5636-2DCE-4C39-875B-957D66624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199" name="Picture 6">
            <a:extLst>
              <a:ext uri="{FF2B5EF4-FFF2-40B4-BE49-F238E27FC236}">
                <a16:creationId xmlns:a16="http://schemas.microsoft.com/office/drawing/2014/main" id="{24179DA0-EDB9-4EA6-ADAC-DBDD1CB2B3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6989-7789-424E-B6B0-F6E694637844}" type="datetimeFigureOut">
              <a:rPr lang="en-IE" smtClean="0"/>
              <a:pPr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6345-4E28-4EA3-8EF4-3555EF74EE7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10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46A4-019B-4486-8A65-4075B1CDA41F}" type="datetimeFigureOut">
              <a:rPr lang="en-IE" smtClean="0"/>
              <a:t>31/01/2022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7C27-9F2B-4838-9278-D55382F3AE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41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00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338A-6DBC-490B-B3B3-2284A4D40585}" type="datetimeFigureOut">
              <a:rPr lang="en-IE" smtClean="0"/>
              <a:t>01/02/2022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EC5A-861C-4926-B3D2-5A40C3F68D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88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mpassion">
            <a:extLst>
              <a:ext uri="{FF2B5EF4-FFF2-40B4-BE49-F238E27FC236}">
                <a16:creationId xmlns:a16="http://schemas.microsoft.com/office/drawing/2014/main" id="{3BD086C6-87A7-40E6-87E6-04F6BDEDA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422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0BFEA3-CA36-450F-BC6E-0347A1F7851A}"/>
              </a:ext>
            </a:extLst>
          </p:cNvPr>
          <p:cNvSpPr txBox="1">
            <a:spLocks/>
          </p:cNvSpPr>
          <p:nvPr/>
        </p:nvSpPr>
        <p:spPr>
          <a:xfrm>
            <a:off x="532086" y="1913950"/>
            <a:ext cx="3153102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Compassion Focused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Behaviour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>
                <a:solidFill>
                  <a:prstClr val="black"/>
                </a:solidFill>
                <a:latin typeface="Calibri Light" panose="020F0302020204030204"/>
              </a:rPr>
              <a:t>Support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2DEFA08-6D62-4240-B703-41E9EB6E2292}"/>
              </a:ext>
            </a:extLst>
          </p:cNvPr>
          <p:cNvSpPr txBox="1">
            <a:spLocks/>
          </p:cNvSpPr>
          <p:nvPr/>
        </p:nvSpPr>
        <p:spPr>
          <a:xfrm>
            <a:off x="394137" y="3417573"/>
            <a:ext cx="3444765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Brian McClean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Clinical Psychologist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Acquired Brain Injury Ireland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4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DB7A-220B-4C0B-9276-CBC9FA23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2BBC-F06E-42AD-867F-0D1517D7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8F10BF8-6EF1-4873-86AD-A0BB7811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36"/>
            <a:ext cx="9205499" cy="68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assionate Parenting: Say This, Not That to Your Kids!">
            <a:extLst>
              <a:ext uri="{FF2B5EF4-FFF2-40B4-BE49-F238E27FC236}">
                <a16:creationId xmlns:a16="http://schemas.microsoft.com/office/drawing/2014/main" id="{FE8B0157-28E8-400C-881A-3A04436E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931" r="17681"/>
          <a:stretch/>
        </p:blipFill>
        <p:spPr bwMode="auto">
          <a:xfrm>
            <a:off x="4693773" y="157401"/>
            <a:ext cx="4725223" cy="4240054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18B7C-5FD4-41FF-8337-3DEE09CF6E80}"/>
              </a:ext>
            </a:extLst>
          </p:cNvPr>
          <p:cNvSpPr txBox="1"/>
          <p:nvPr/>
        </p:nvSpPr>
        <p:spPr>
          <a:xfrm>
            <a:off x="480432" y="207389"/>
            <a:ext cx="649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altLang="en-US" sz="4000" dirty="0">
                <a:solidFill>
                  <a:schemeClr val="bg1"/>
                </a:solidFill>
              </a:rPr>
              <a:t>Mum, are we all going to die?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EE3F8-84AD-4CFB-8500-705DD442A193}"/>
              </a:ext>
            </a:extLst>
          </p:cNvPr>
          <p:cNvSpPr txBox="1">
            <a:spLocks/>
          </p:cNvSpPr>
          <p:nvPr/>
        </p:nvSpPr>
        <p:spPr>
          <a:xfrm>
            <a:off x="415153" y="4185286"/>
            <a:ext cx="7268877" cy="229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sz="4000" dirty="0">
                <a:solidFill>
                  <a:schemeClr val="bg1"/>
                </a:solidFill>
              </a:rPr>
              <a:t>My God! This is terrible!  Stop crying.  Quick, we have to hide.</a:t>
            </a:r>
          </a:p>
          <a:p>
            <a:pPr marL="0" indent="0">
              <a:buFontTx/>
              <a:buNone/>
              <a:defRPr/>
            </a:pPr>
            <a:endParaRPr lang="en-IE" sz="4000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2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DB7A-220B-4C0B-9276-CBC9FA23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2BBC-F06E-42AD-867F-0D1517D7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8F10BF8-6EF1-4873-86AD-A0BB7811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36"/>
            <a:ext cx="9205499" cy="68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assionate Parenting: Say This, Not That to Your Kids!">
            <a:extLst>
              <a:ext uri="{FF2B5EF4-FFF2-40B4-BE49-F238E27FC236}">
                <a16:creationId xmlns:a16="http://schemas.microsoft.com/office/drawing/2014/main" id="{FE8B0157-28E8-400C-881A-3A04436E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931" r="17681"/>
          <a:stretch/>
        </p:blipFill>
        <p:spPr bwMode="auto">
          <a:xfrm>
            <a:off x="4545991" y="130215"/>
            <a:ext cx="4725223" cy="4240054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18B7C-5FD4-41FF-8337-3DEE09CF6E80}"/>
              </a:ext>
            </a:extLst>
          </p:cNvPr>
          <p:cNvSpPr txBox="1"/>
          <p:nvPr/>
        </p:nvSpPr>
        <p:spPr>
          <a:xfrm>
            <a:off x="480432" y="207389"/>
            <a:ext cx="649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altLang="en-US" sz="4000" dirty="0">
                <a:solidFill>
                  <a:schemeClr val="bg1"/>
                </a:solidFill>
              </a:rPr>
              <a:t>Mum, are we all going to die?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EE3F8-84AD-4CFB-8500-705DD442A193}"/>
              </a:ext>
            </a:extLst>
          </p:cNvPr>
          <p:cNvSpPr txBox="1">
            <a:spLocks/>
          </p:cNvSpPr>
          <p:nvPr/>
        </p:nvSpPr>
        <p:spPr>
          <a:xfrm>
            <a:off x="480432" y="3315855"/>
            <a:ext cx="5975786" cy="229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4000" dirty="0">
                <a:solidFill>
                  <a:schemeClr val="bg1"/>
                </a:solidFill>
              </a:rPr>
              <a:t>Quiet, I’m trying to talk to someone.  Don’t interrupt.</a:t>
            </a:r>
          </a:p>
          <a:p>
            <a:pPr marL="0" indent="0">
              <a:buFontTx/>
              <a:buNone/>
              <a:defRPr/>
            </a:pPr>
            <a:endParaRPr lang="en-IE" sz="4000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4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DB7A-220B-4C0B-9276-CBC9FA23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2BBC-F06E-42AD-867F-0D1517D7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8F10BF8-6EF1-4873-86AD-A0BB7811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36"/>
            <a:ext cx="9205499" cy="68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ompassionate Parenting: Say This, Not That to Your Kids!">
            <a:extLst>
              <a:ext uri="{FF2B5EF4-FFF2-40B4-BE49-F238E27FC236}">
                <a16:creationId xmlns:a16="http://schemas.microsoft.com/office/drawing/2014/main" id="{FE8B0157-28E8-400C-881A-3A04436E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931" r="17681"/>
          <a:stretch/>
        </p:blipFill>
        <p:spPr bwMode="auto">
          <a:xfrm>
            <a:off x="4545991" y="130215"/>
            <a:ext cx="4725223" cy="4240054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18B7C-5FD4-41FF-8337-3DEE09CF6E80}"/>
              </a:ext>
            </a:extLst>
          </p:cNvPr>
          <p:cNvSpPr txBox="1"/>
          <p:nvPr/>
        </p:nvSpPr>
        <p:spPr>
          <a:xfrm>
            <a:off x="480432" y="207389"/>
            <a:ext cx="649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altLang="en-US" sz="4000" dirty="0">
                <a:solidFill>
                  <a:schemeClr val="bg1"/>
                </a:solidFill>
              </a:rPr>
              <a:t>Mum, are we all going to die?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9EE3F8-84AD-4CFB-8500-705DD442A193}"/>
              </a:ext>
            </a:extLst>
          </p:cNvPr>
          <p:cNvSpPr txBox="1">
            <a:spLocks/>
          </p:cNvSpPr>
          <p:nvPr/>
        </p:nvSpPr>
        <p:spPr>
          <a:xfrm>
            <a:off x="480432" y="3315855"/>
            <a:ext cx="6086623" cy="229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4000" dirty="0">
                <a:solidFill>
                  <a:schemeClr val="bg1"/>
                </a:solidFill>
              </a:rPr>
              <a:t>Don’t worry, you’re safe with me.  It does sound scary doesn’t it.  Let’s have a cuddle until the storm passes.</a:t>
            </a:r>
          </a:p>
          <a:p>
            <a:pPr marL="0" indent="0">
              <a:buFontTx/>
              <a:buNone/>
              <a:defRPr/>
            </a:pPr>
            <a:endParaRPr lang="en-IE" sz="4000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F54A201-2188-4862-942B-6F74DA44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755939"/>
            <a:ext cx="3889375" cy="1136650"/>
          </a:xfrm>
        </p:spPr>
        <p:txBody>
          <a:bodyPr/>
          <a:lstStyle/>
          <a:p>
            <a:pPr algn="l" eaLnBrk="1" hangingPunct="1"/>
            <a:r>
              <a:rPr lang="en-IE" altLang="en-US" sz="6000" dirty="0"/>
              <a:t>Brendan</a:t>
            </a:r>
            <a:endParaRPr lang="en-US" altLang="en-US" sz="6000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5917D12-529C-4B43-9879-B80E0F0E78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492375"/>
            <a:ext cx="8518525" cy="32400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15 years of age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Very active, short attention span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Three signs for requesting (sweet, drink, food)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Pre-occupied with food access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Regurgitating, projectile vomiting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Slapping, hair-pulling every hour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Hand biting, face slapping many times per hour</a:t>
            </a:r>
          </a:p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None/>
            </a:pPr>
            <a:r>
              <a:rPr lang="en-IE" altLang="en-US" sz="2400" dirty="0"/>
              <a:t>Expelled from school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</a:pPr>
            <a:endParaRPr lang="en-IE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4274" name="Picture 2" descr="static.wikia.nocookie.net/p__/images/a/a9/PI_Ti...">
            <a:extLst>
              <a:ext uri="{FF2B5EF4-FFF2-40B4-BE49-F238E27FC236}">
                <a16:creationId xmlns:a16="http://schemas.microsoft.com/office/drawing/2014/main" id="{3B7329D1-E0D5-4451-8B9C-E89B9F81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2" y="332509"/>
            <a:ext cx="3395198" cy="56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F54A201-2188-4862-942B-6F74DA44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031587"/>
            <a:ext cx="6285923" cy="113665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3200" dirty="0">
                <a:latin typeface="Arial" panose="020B0604020202020204" pitchFamily="34" charset="0"/>
                <a:cs typeface="Arial" panose="020B0604020202020204" pitchFamily="34" charset="0"/>
              </a:rPr>
              <a:t>Five Steps in Behaviour Support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5917D12-529C-4B43-9879-B80E0F0E78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49" y="2319915"/>
            <a:ext cx="5990359" cy="221816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Low arousal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Predictability &amp; engagement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28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Reward</a:t>
            </a:r>
          </a:p>
        </p:txBody>
      </p:sp>
      <p:pic>
        <p:nvPicPr>
          <p:cNvPr id="54274" name="Picture 2" descr="static.wikia.nocookie.net/p__/images/a/a9/PI_Ti...">
            <a:extLst>
              <a:ext uri="{FF2B5EF4-FFF2-40B4-BE49-F238E27FC236}">
                <a16:creationId xmlns:a16="http://schemas.microsoft.com/office/drawing/2014/main" id="{3B7329D1-E0D5-4451-8B9C-E89B9F81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39" y="434109"/>
            <a:ext cx="3395198" cy="56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59157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9E169346-201C-4C6D-9797-AEC543D6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FB33BCFE-ABBE-47F5-948A-EE8BB617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303338"/>
            <a:ext cx="1511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Fi*!??sh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7DBE0E98-883F-4A9A-80FA-183EC91C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7717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022B2970-8479-47DF-9DD8-B2D31F80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0464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C95D11F2-1CAF-4FA3-B885-40460BD1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79863"/>
            <a:ext cx="34559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3DA842B3-F409-459E-B1C7-570C7F00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5717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8">
            <a:extLst>
              <a:ext uri="{FF2B5EF4-FFF2-40B4-BE49-F238E27FC236}">
                <a16:creationId xmlns:a16="http://schemas.microsoft.com/office/drawing/2014/main" id="{16E4DDCF-BF5B-4EAF-88CF-589CAEBC9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2667000" cy="936625"/>
          </a:xfrm>
          <a:solidFill>
            <a:schemeClr val="bg1">
              <a:alpha val="70195"/>
            </a:schemeClr>
          </a:solidFill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IE" altLang="en-US" dirty="0"/>
              <a:t>1.Arousal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B09BB76C-4EE1-4460-A399-8C2FF276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0F877B0F-47CD-4692-91DE-2A68DBC3C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138488" cy="1143000"/>
          </a:xfrm>
        </p:spPr>
        <p:txBody>
          <a:bodyPr/>
          <a:lstStyle/>
          <a:p>
            <a:r>
              <a:rPr lang="en-IE" altLang="en-US"/>
              <a:t>2. Rapport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080E2AEF-DB72-4C9C-9981-AED2BD7369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marL="0" indent="0">
              <a:buNone/>
            </a:pPr>
            <a:r>
              <a:rPr lang="en-IE" altLang="en-US" sz="2800" dirty="0"/>
              <a:t>Follow</a:t>
            </a:r>
          </a:p>
          <a:p>
            <a:pPr marL="0" indent="0">
              <a:buNone/>
            </a:pPr>
            <a:r>
              <a:rPr lang="en-IE" altLang="en-US" sz="2800" dirty="0"/>
              <a:t>Name</a:t>
            </a:r>
          </a:p>
          <a:p>
            <a:pPr marL="0" indent="0">
              <a:buNone/>
            </a:pPr>
            <a:r>
              <a:rPr lang="en-IE" altLang="en-US" sz="2800" dirty="0"/>
              <a:t>Wait</a:t>
            </a:r>
          </a:p>
          <a:p>
            <a:pPr marL="0" indent="0">
              <a:buNone/>
            </a:pPr>
            <a:r>
              <a:rPr lang="en-IE" altLang="en-US" sz="2800" dirty="0"/>
              <a:t>Reinforce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15437D69-DB15-4246-97BD-42BBB3B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>
            <a:extLst>
              <a:ext uri="{FF2B5EF4-FFF2-40B4-BE49-F238E27FC236}">
                <a16:creationId xmlns:a16="http://schemas.microsoft.com/office/drawing/2014/main" id="{1D5966C2-3E26-4FC0-B7DC-C24835BD7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102100" cy="11430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r>
              <a:rPr lang="en-IE" altLang="en-US" dirty="0"/>
              <a:t>3. Predictability &amp; engagement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E94A6E7-8905-42BC-A245-E9CF825B9F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1"/>
            <a:ext cx="4643582" cy="2433782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E" altLang="en-US" dirty="0"/>
              <a:t>Activity preferences</a:t>
            </a:r>
          </a:p>
          <a:p>
            <a:pPr marL="0" indent="0">
              <a:buNone/>
            </a:pPr>
            <a:r>
              <a:rPr lang="en-IE" altLang="en-US" dirty="0"/>
              <a:t>Rituals and Routines</a:t>
            </a:r>
          </a:p>
          <a:p>
            <a:pPr marL="0" indent="0">
              <a:buNone/>
            </a:pPr>
            <a:r>
              <a:rPr lang="en-IE" altLang="en-US" dirty="0"/>
              <a:t>Cues</a:t>
            </a:r>
          </a:p>
          <a:p>
            <a:pPr marL="0" indent="0">
              <a:buNone/>
            </a:pPr>
            <a:r>
              <a:rPr lang="en-IE" altLang="en-US" dirty="0"/>
              <a:t>Choice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AB647E0C-D3A5-48D3-976F-E94B3D95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435600" y="692150"/>
            <a:ext cx="186848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isciplining Children with Autism">
            <a:extLst>
              <a:ext uri="{FF2B5EF4-FFF2-40B4-BE49-F238E27FC236}">
                <a16:creationId xmlns:a16="http://schemas.microsoft.com/office/drawing/2014/main" id="{550F1F5A-3F6D-4103-B55D-477E3135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36013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3CB32591-9A00-4A99-A049-36D053B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225" y="312738"/>
            <a:ext cx="5613400" cy="1143000"/>
          </a:xfrm>
        </p:spPr>
        <p:txBody>
          <a:bodyPr/>
          <a:lstStyle/>
          <a:p>
            <a:pPr>
              <a:defRPr/>
            </a:pPr>
            <a:r>
              <a:rPr lang="en-I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Alternative Communication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2E6FC716-D146-45D7-9C9B-02BC982F0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1484313"/>
          <a:ext cx="638175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Photo Editor Photo" r:id="rId3" imgW="2381582" imgH="1638529" progId="">
                  <p:embed/>
                </p:oleObj>
              </mc:Choice>
              <mc:Fallback>
                <p:oleObj name="Photo Editor Photo" r:id="rId3" imgW="2381582" imgH="1638529" progId="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id="{2E6FC716-D146-45D7-9C9B-02BC982F0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484313"/>
                        <a:ext cx="638175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47" name="Group 11">
            <a:extLst>
              <a:ext uri="{FF2B5EF4-FFF2-40B4-BE49-F238E27FC236}">
                <a16:creationId xmlns:a16="http://schemas.microsoft.com/office/drawing/2014/main" id="{9E059501-1A67-47E3-B2D5-A28F10041FCB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013325"/>
            <a:ext cx="5867400" cy="838200"/>
            <a:chOff x="1524000" y="3124200"/>
            <a:chExt cx="5867400" cy="838200"/>
          </a:xfrm>
        </p:grpSpPr>
        <p:sp>
          <p:nvSpPr>
            <p:cNvPr id="57350" name="Rectangle 3">
              <a:extLst>
                <a:ext uri="{FF2B5EF4-FFF2-40B4-BE49-F238E27FC236}">
                  <a16:creationId xmlns:a16="http://schemas.microsoft.com/office/drawing/2014/main" id="{1E40E03E-4246-4CF7-ADAC-B61692BBB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1" name="Rectangle 4">
              <a:extLst>
                <a:ext uri="{FF2B5EF4-FFF2-40B4-BE49-F238E27FC236}">
                  <a16:creationId xmlns:a16="http://schemas.microsoft.com/office/drawing/2014/main" id="{A86771A6-B2B0-490E-9E87-0BBFF72A9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2" name="Rectangle 5">
              <a:extLst>
                <a:ext uri="{FF2B5EF4-FFF2-40B4-BE49-F238E27FC236}">
                  <a16:creationId xmlns:a16="http://schemas.microsoft.com/office/drawing/2014/main" id="{6321BD8E-B1B3-47AA-89A6-BA35CD469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3" name="Rectangle 6">
              <a:extLst>
                <a:ext uri="{FF2B5EF4-FFF2-40B4-BE49-F238E27FC236}">
                  <a16:creationId xmlns:a16="http://schemas.microsoft.com/office/drawing/2014/main" id="{E5DD8A6F-303D-4330-BEB3-A4D287BCC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4" name="Rectangle 7">
              <a:extLst>
                <a:ext uri="{FF2B5EF4-FFF2-40B4-BE49-F238E27FC236}">
                  <a16:creationId xmlns:a16="http://schemas.microsoft.com/office/drawing/2014/main" id="{E1529573-4F25-48DE-9133-F87A6699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5" name="Rectangle 8">
              <a:extLst>
                <a:ext uri="{FF2B5EF4-FFF2-40B4-BE49-F238E27FC236}">
                  <a16:creationId xmlns:a16="http://schemas.microsoft.com/office/drawing/2014/main" id="{15044AA1-44E8-42DF-AA80-4037AB083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6" name="Rectangle 9">
              <a:extLst>
                <a:ext uri="{FF2B5EF4-FFF2-40B4-BE49-F238E27FC236}">
                  <a16:creationId xmlns:a16="http://schemas.microsoft.com/office/drawing/2014/main" id="{81F326B8-31DF-45E7-A870-DD6053857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124200"/>
              <a:ext cx="8382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7348" name="AutoShape 10">
            <a:extLst>
              <a:ext uri="{FF2B5EF4-FFF2-40B4-BE49-F238E27FC236}">
                <a16:creationId xmlns:a16="http://schemas.microsoft.com/office/drawing/2014/main" id="{A30764B8-DE7C-4872-9E3E-2009B171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44675"/>
            <a:ext cx="2511425" cy="495300"/>
          </a:xfrm>
          <a:prstGeom prst="wedgeRoundRectCallout">
            <a:avLst>
              <a:gd name="adj1" fmla="val -45532"/>
              <a:gd name="adj2" fmla="val 1337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Come on Declan!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AB900BB-F226-466D-8D0B-C097D8CB65A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3138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Incentive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0D55-AC84-4C59-AF2D-A1FFD2E2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B4D3-60A6-4683-91B0-A28A2767F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4" descr="Image result for home caring">
            <a:extLst>
              <a:ext uri="{FF2B5EF4-FFF2-40B4-BE49-F238E27FC236}">
                <a16:creationId xmlns:a16="http://schemas.microsoft.com/office/drawing/2014/main" id="{949D9A6B-B687-4D67-85CD-CF5AA974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615" y="0"/>
            <a:ext cx="14014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9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>
            <a:extLst>
              <a:ext uri="{FF2B5EF4-FFF2-40B4-BE49-F238E27FC236}">
                <a16:creationId xmlns:a16="http://schemas.microsoft.com/office/drawing/2014/main" id="{6BC0AE11-FE81-4941-A2BE-9708B6CC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CEA2C11E-693F-4841-8DBF-C3542CA8FB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410691" y="92364"/>
            <a:ext cx="6733309" cy="3240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aggressive behaviour many years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Regularly spontaneously requesting with signs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in food preparation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Visiting community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Climbed </a:t>
            </a:r>
            <a:r>
              <a:rPr lang="en-IE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Croagh</a:t>
            </a: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Patrick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FontTx/>
              <a:buNone/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living and deeply connected with his family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endParaRPr lang="en-I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E3CA-BDE5-4451-A9AE-68EA8D89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115888"/>
            <a:ext cx="4249738" cy="1873250"/>
          </a:xfrm>
        </p:spPr>
        <p:txBody>
          <a:bodyPr/>
          <a:lstStyle/>
          <a:p>
            <a:pPr algn="l" eaLnBrk="1" hangingPunct="1">
              <a:defRPr/>
            </a:pPr>
            <a:b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  <a:t>FIVE STEPS IN BEHAVIOUR SUPPORT</a:t>
            </a:r>
            <a:br>
              <a:rPr lang="en-IE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Low Arousal</a:t>
            </a:r>
            <a:br>
              <a:rPr lang="en-IE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Rapport Building</a:t>
            </a:r>
            <a:br>
              <a:rPr lang="en-IE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Predictability</a:t>
            </a:r>
            <a:br>
              <a:rPr lang="en-IE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br>
              <a:rPr lang="en-IE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Incentives</a:t>
            </a:r>
            <a:br>
              <a:rPr lang="en-IE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n-I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5" name="Text Box 8">
            <a:extLst>
              <a:ext uri="{FF2B5EF4-FFF2-40B4-BE49-F238E27FC236}">
                <a16:creationId xmlns:a16="http://schemas.microsoft.com/office/drawing/2014/main" id="{DB58687B-647D-4649-A092-8525E19C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92150"/>
            <a:ext cx="712788" cy="347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Aidan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6" name="Text Box 7">
            <a:extLst>
              <a:ext uri="{FF2B5EF4-FFF2-40B4-BE49-F238E27FC236}">
                <a16:creationId xmlns:a16="http://schemas.microsoft.com/office/drawing/2014/main" id="{CF33D6EE-014E-4BEE-A500-EC8FB810E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865188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Brendan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7" name="Text Box 6">
            <a:extLst>
              <a:ext uri="{FF2B5EF4-FFF2-40B4-BE49-F238E27FC236}">
                <a16:creationId xmlns:a16="http://schemas.microsoft.com/office/drawing/2014/main" id="{965C3F2D-A82D-4DF1-A8ED-7FF33C46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149725"/>
            <a:ext cx="792163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Cormac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8" name="Text Box 5">
            <a:extLst>
              <a:ext uri="{FF2B5EF4-FFF2-40B4-BE49-F238E27FC236}">
                <a16:creationId xmlns:a16="http://schemas.microsoft.com/office/drawing/2014/main" id="{8AA7D1AB-E140-490D-99AE-52A66297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516563"/>
            <a:ext cx="865188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Darragh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9" name="Text Box 4">
            <a:extLst>
              <a:ext uri="{FF2B5EF4-FFF2-40B4-BE49-F238E27FC236}">
                <a16:creationId xmlns:a16="http://schemas.microsoft.com/office/drawing/2014/main" id="{B1DF6B6D-C8A1-4E23-86EE-8A5DFCB688A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93963" y="3294063"/>
            <a:ext cx="2500312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Incidents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00" name="Rectangle 9">
            <a:extLst>
              <a:ext uri="{FF2B5EF4-FFF2-40B4-BE49-F238E27FC236}">
                <a16:creationId xmlns:a16="http://schemas.microsoft.com/office/drawing/2014/main" id="{11F70199-8F25-4587-BC0A-F6C884BA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7975"/>
            <a:ext cx="184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n-IE" altLang="en-US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01" name="Rectangle 15">
            <a:extLst>
              <a:ext uri="{FF2B5EF4-FFF2-40B4-BE49-F238E27FC236}">
                <a16:creationId xmlns:a16="http://schemas.microsoft.com/office/drawing/2014/main" id="{2EDE8CC6-9295-4E06-B694-793EEFB0A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2" name="Rectangle 17">
            <a:extLst>
              <a:ext uri="{FF2B5EF4-FFF2-40B4-BE49-F238E27FC236}">
                <a16:creationId xmlns:a16="http://schemas.microsoft.com/office/drawing/2014/main" id="{4E61AA4B-585C-4B8F-BDFB-B38A6CFF8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894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3" name="Rectangle 91">
            <a:extLst>
              <a:ext uri="{FF2B5EF4-FFF2-40B4-BE49-F238E27FC236}">
                <a16:creationId xmlns:a16="http://schemas.microsoft.com/office/drawing/2014/main" id="{56BC5571-B0AB-494E-801B-45BF81D2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404" name="Group 38">
            <a:extLst>
              <a:ext uri="{FF2B5EF4-FFF2-40B4-BE49-F238E27FC236}">
                <a16:creationId xmlns:a16="http://schemas.microsoft.com/office/drawing/2014/main" id="{70148115-5688-4148-B35A-1457B0837F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79950" y="0"/>
            <a:ext cx="3743325" cy="6629400"/>
            <a:chOff x="2509" y="1440"/>
            <a:chExt cx="7650" cy="13545"/>
          </a:xfrm>
        </p:grpSpPr>
        <p:sp>
          <p:nvSpPr>
            <p:cNvPr id="59407" name="AutoShape 90">
              <a:extLst>
                <a:ext uri="{FF2B5EF4-FFF2-40B4-BE49-F238E27FC236}">
                  <a16:creationId xmlns:a16="http://schemas.microsoft.com/office/drawing/2014/main" id="{2E2277C7-FDDD-4D0F-A280-0B84E2551F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09" y="1440"/>
              <a:ext cx="7650" cy="13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59408" name="Group 86">
              <a:extLst>
                <a:ext uri="{FF2B5EF4-FFF2-40B4-BE49-F238E27FC236}">
                  <a16:creationId xmlns:a16="http://schemas.microsoft.com/office/drawing/2014/main" id="{A468F969-C5FE-4959-86D0-F31341A02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" y="1440"/>
              <a:ext cx="7635" cy="3390"/>
              <a:chOff x="2524" y="1440"/>
              <a:chExt cx="7635" cy="3390"/>
            </a:xfrm>
          </p:grpSpPr>
          <p:graphicFrame>
            <p:nvGraphicFramePr>
              <p:cNvPr id="59456" name="Object 89">
                <a:extLst>
                  <a:ext uri="{FF2B5EF4-FFF2-40B4-BE49-F238E27FC236}">
                    <a16:creationId xmlns:a16="http://schemas.microsoft.com/office/drawing/2014/main" id="{D7D87CE1-F446-4C0C-9825-E0E134B116C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24" y="1440"/>
              <a:ext cx="7635" cy="33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1" name="Chart" r:id="rId3" imgW="4848192" imgH="2000250" progId="Excel.Chart.8">
                      <p:embed/>
                    </p:oleObj>
                  </mc:Choice>
                  <mc:Fallback>
                    <p:oleObj name="Chart" r:id="rId3" imgW="4848192" imgH="2000250" progId="Excel.Chart.8">
                      <p:embed/>
                      <p:pic>
                        <p:nvPicPr>
                          <p:cNvPr id="59456" name="Object 89">
                            <a:extLst>
                              <a:ext uri="{FF2B5EF4-FFF2-40B4-BE49-F238E27FC236}">
                                <a16:creationId xmlns:a16="http://schemas.microsoft.com/office/drawing/2014/main" id="{D7D87CE1-F446-4C0C-9825-E0E134B116C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4" y="1440"/>
                            <a:ext cx="7635" cy="33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57" name="Text Box 88">
                <a:extLst>
                  <a:ext uri="{FF2B5EF4-FFF2-40B4-BE49-F238E27FC236}">
                    <a16:creationId xmlns:a16="http://schemas.microsoft.com/office/drawing/2014/main" id="{1E4D50A0-9B3C-4635-90D3-7CCA9F570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1605"/>
                <a:ext cx="300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58" name="Text Box 87">
                <a:extLst>
                  <a:ext uri="{FF2B5EF4-FFF2-40B4-BE49-F238E27FC236}">
                    <a16:creationId xmlns:a16="http://schemas.microsoft.com/office/drawing/2014/main" id="{9C5D9BB3-B614-4EFD-88AD-5C6602667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4" y="1605"/>
                <a:ext cx="300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59409" name="Object 85">
              <a:extLst>
                <a:ext uri="{FF2B5EF4-FFF2-40B4-BE49-F238E27FC236}">
                  <a16:creationId xmlns:a16="http://schemas.microsoft.com/office/drawing/2014/main" id="{9F010E1D-7ABE-4FB6-ABE5-2EF9AB7A0F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9" y="8144"/>
            <a:ext cx="7635" cy="3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name="Chart" r:id="rId5" imgW="4848192" imgH="2000250" progId="Excel.Chart.8">
                    <p:embed/>
                  </p:oleObj>
                </mc:Choice>
                <mc:Fallback>
                  <p:oleObj name="Chart" r:id="rId5" imgW="4848192" imgH="2000250" progId="Excel.Chart.8">
                    <p:embed/>
                    <p:pic>
                      <p:nvPicPr>
                        <p:cNvPr id="59409" name="Object 85">
                          <a:extLst>
                            <a:ext uri="{FF2B5EF4-FFF2-40B4-BE49-F238E27FC236}">
                              <a16:creationId xmlns:a16="http://schemas.microsoft.com/office/drawing/2014/main" id="{9F010E1D-7ABE-4FB6-ABE5-2EF9AB7A0F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" y="8144"/>
                          <a:ext cx="7635" cy="3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0" name="Object 84">
              <a:extLst>
                <a:ext uri="{FF2B5EF4-FFF2-40B4-BE49-F238E27FC236}">
                  <a16:creationId xmlns:a16="http://schemas.microsoft.com/office/drawing/2014/main" id="{31CAEF76-5D9A-48E0-A32F-5519878C19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9" y="11535"/>
            <a:ext cx="7650" cy="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Chart" r:id="rId7" imgW="4857849" imgH="2038186" progId="Excel.Chart.8">
                    <p:embed/>
                  </p:oleObj>
                </mc:Choice>
                <mc:Fallback>
                  <p:oleObj name="Chart" r:id="rId7" imgW="4857849" imgH="2038186" progId="Excel.Chart.8">
                    <p:embed/>
                    <p:pic>
                      <p:nvPicPr>
                        <p:cNvPr id="59410" name="Object 84">
                          <a:extLst>
                            <a:ext uri="{FF2B5EF4-FFF2-40B4-BE49-F238E27FC236}">
                              <a16:creationId xmlns:a16="http://schemas.microsoft.com/office/drawing/2014/main" id="{31CAEF76-5D9A-48E0-A32F-5519878C19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" y="11535"/>
                          <a:ext cx="7650" cy="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11" name="Text Box 83">
              <a:extLst>
                <a:ext uri="{FF2B5EF4-FFF2-40B4-BE49-F238E27FC236}">
                  <a16:creationId xmlns:a16="http://schemas.microsoft.com/office/drawing/2014/main" id="{8E9D3A6C-C765-4700-B61C-C90B63EB1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05"/>
              <a:ext cx="54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+C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412" name="Text Box 82">
              <a:extLst>
                <a:ext uri="{FF2B5EF4-FFF2-40B4-BE49-F238E27FC236}">
                  <a16:creationId xmlns:a16="http://schemas.microsoft.com/office/drawing/2014/main" id="{542F907B-54A8-499D-9EC8-E7AD5B6E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4" y="1605"/>
              <a:ext cx="631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+C 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+D 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413" name="Text Box 81">
              <a:extLst>
                <a:ext uri="{FF2B5EF4-FFF2-40B4-BE49-F238E27FC236}">
                  <a16:creationId xmlns:a16="http://schemas.microsoft.com/office/drawing/2014/main" id="{6A6CFDE8-0BAC-4375-A870-4D4E62907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4" y="1605"/>
              <a:ext cx="601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+C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+D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414" name="Text Box 80">
              <a:extLst>
                <a:ext uri="{FF2B5EF4-FFF2-40B4-BE49-F238E27FC236}">
                  <a16:creationId xmlns:a16="http://schemas.microsoft.com/office/drawing/2014/main" id="{54F22840-A78E-43DA-95A0-DB6858188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1605"/>
              <a:ext cx="563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B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+C 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+D 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+E</a:t>
              </a:r>
              <a:endParaRPr kumimoji="0" lang="en-US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+F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9415" name="Group 77">
              <a:extLst>
                <a:ext uri="{FF2B5EF4-FFF2-40B4-BE49-F238E27FC236}">
                  <a16:creationId xmlns:a16="http://schemas.microsoft.com/office/drawing/2014/main" id="{C81090AB-207C-43F3-8DB7-A3C2419C2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" y="1605"/>
              <a:ext cx="7635" cy="6541"/>
              <a:chOff x="2524" y="1605"/>
              <a:chExt cx="7635" cy="6541"/>
            </a:xfrm>
          </p:grpSpPr>
          <p:graphicFrame>
            <p:nvGraphicFramePr>
              <p:cNvPr id="59454" name="Object 79">
                <a:extLst>
                  <a:ext uri="{FF2B5EF4-FFF2-40B4-BE49-F238E27FC236}">
                    <a16:creationId xmlns:a16="http://schemas.microsoft.com/office/drawing/2014/main" id="{74128F8F-5C3A-4A3D-8EE4-59AAD5A553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24" y="4755"/>
              <a:ext cx="7635" cy="3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4" name="Chart" r:id="rId9" imgW="5060880" imgH="2088000" progId="Excel.Chart.8">
                      <p:embed/>
                    </p:oleObj>
                  </mc:Choice>
                  <mc:Fallback>
                    <p:oleObj name="Chart" r:id="rId9" imgW="5060880" imgH="2088000" progId="Excel.Chart.8">
                      <p:embed/>
                      <p:pic>
                        <p:nvPicPr>
                          <p:cNvPr id="59454" name="Object 79">
                            <a:extLst>
                              <a:ext uri="{FF2B5EF4-FFF2-40B4-BE49-F238E27FC236}">
                                <a16:creationId xmlns:a16="http://schemas.microsoft.com/office/drawing/2014/main" id="{74128F8F-5C3A-4A3D-8EE4-59AAD5A5532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4" y="4755"/>
                            <a:ext cx="7635" cy="33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455" name="Text Box 78">
                <a:extLst>
                  <a:ext uri="{FF2B5EF4-FFF2-40B4-BE49-F238E27FC236}">
                    <a16:creationId xmlns:a16="http://schemas.microsoft.com/office/drawing/2014/main" id="{2453B832-0830-4AAF-A6D1-AD15740EB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" y="1605"/>
                <a:ext cx="2955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= Baseline </a:t>
                </a:r>
                <a:endPara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= Low Arousal</a:t>
                </a:r>
                <a:endPara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= Rapport Building</a:t>
                </a:r>
                <a:endPara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= Visual Sequencing</a:t>
                </a:r>
                <a:endPara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 = Escape Communication Training</a:t>
                </a:r>
                <a:endParaRPr kumimoji="0" lang="en-US" alt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 = Differential Reinforcement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416" name="Group 69">
              <a:extLst>
                <a:ext uri="{FF2B5EF4-FFF2-40B4-BE49-F238E27FC236}">
                  <a16:creationId xmlns:a16="http://schemas.microsoft.com/office/drawing/2014/main" id="{8952DB31-34A1-4F84-B6CA-F5B28B4A5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4" y="1650"/>
              <a:ext cx="1036" cy="12960"/>
              <a:chOff x="769" y="26"/>
              <a:chExt cx="69" cy="864"/>
            </a:xfrm>
          </p:grpSpPr>
          <p:grpSp>
            <p:nvGrpSpPr>
              <p:cNvPr id="59447" name="Group 71">
                <a:extLst>
                  <a:ext uri="{FF2B5EF4-FFF2-40B4-BE49-F238E27FC236}">
                    <a16:creationId xmlns:a16="http://schemas.microsoft.com/office/drawing/2014/main" id="{8EF4D1BF-671C-4D6F-984C-75042791F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9" y="256"/>
                <a:ext cx="69" cy="634"/>
                <a:chOff x="773" y="256"/>
                <a:chExt cx="69" cy="634"/>
              </a:xfrm>
            </p:grpSpPr>
            <p:sp>
              <p:nvSpPr>
                <p:cNvPr id="59449" name="Line 76">
                  <a:extLst>
                    <a:ext uri="{FF2B5EF4-FFF2-40B4-BE49-F238E27FC236}">
                      <a16:creationId xmlns:a16="http://schemas.microsoft.com/office/drawing/2014/main" id="{9551CBAF-DD33-4FF6-BC40-9FD9DD6F9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" y="707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50" name="Line 75">
                  <a:extLst>
                    <a:ext uri="{FF2B5EF4-FFF2-40B4-BE49-F238E27FC236}">
                      <a16:creationId xmlns:a16="http://schemas.microsoft.com/office/drawing/2014/main" id="{48662CC4-7E0F-4044-82B0-25256D4C3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4" y="477"/>
                  <a:ext cx="0" cy="2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51" name="Line 74">
                  <a:extLst>
                    <a:ext uri="{FF2B5EF4-FFF2-40B4-BE49-F238E27FC236}">
                      <a16:creationId xmlns:a16="http://schemas.microsoft.com/office/drawing/2014/main" id="{86876C93-FF33-49C4-A65F-62BC97C9E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3" y="256"/>
                  <a:ext cx="0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52" name="Line 73">
                  <a:extLst>
                    <a:ext uri="{FF2B5EF4-FFF2-40B4-BE49-F238E27FC236}">
                      <a16:creationId xmlns:a16="http://schemas.microsoft.com/office/drawing/2014/main" id="{0AC947AD-262F-448F-9DA9-E95A3E1E0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4" y="476"/>
                  <a:ext cx="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53" name="Line 72">
                  <a:extLst>
                    <a:ext uri="{FF2B5EF4-FFF2-40B4-BE49-F238E27FC236}">
                      <a16:creationId xmlns:a16="http://schemas.microsoft.com/office/drawing/2014/main" id="{03C5463E-F9E4-440F-B9CD-BB2F99F66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" y="707"/>
                  <a:ext cx="4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448" name="Line 70">
                <a:extLst>
                  <a:ext uri="{FF2B5EF4-FFF2-40B4-BE49-F238E27FC236}">
                    <a16:creationId xmlns:a16="http://schemas.microsoft.com/office/drawing/2014/main" id="{0492E748-C565-4A4E-942D-515555914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" y="26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17" name="Group 62">
              <a:extLst>
                <a:ext uri="{FF2B5EF4-FFF2-40B4-BE49-F238E27FC236}">
                  <a16:creationId xmlns:a16="http://schemas.microsoft.com/office/drawing/2014/main" id="{D736EA7E-A92A-450D-98A7-F34777586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9" y="1650"/>
              <a:ext cx="450" cy="12960"/>
              <a:chOff x="720" y="26"/>
              <a:chExt cx="30" cy="864"/>
            </a:xfrm>
          </p:grpSpPr>
          <p:sp>
            <p:nvSpPr>
              <p:cNvPr id="59441" name="Line 68">
                <a:extLst>
                  <a:ext uri="{FF2B5EF4-FFF2-40B4-BE49-F238E27FC236}">
                    <a16:creationId xmlns:a16="http://schemas.microsoft.com/office/drawing/2014/main" id="{102317C9-179C-479A-8E84-8CF044BC9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" y="477"/>
                <a:ext cx="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2" name="Line 67">
                <a:extLst>
                  <a:ext uri="{FF2B5EF4-FFF2-40B4-BE49-F238E27FC236}">
                    <a16:creationId xmlns:a16="http://schemas.microsoft.com/office/drawing/2014/main" id="{F6E70D40-B4F3-4052-B7E1-C7D34A25F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" y="707"/>
                <a:ext cx="0" cy="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3" name="Line 66">
                <a:extLst>
                  <a:ext uri="{FF2B5EF4-FFF2-40B4-BE49-F238E27FC236}">
                    <a16:creationId xmlns:a16="http://schemas.microsoft.com/office/drawing/2014/main" id="{563D2906-E60E-4494-ABC9-EF1E28599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" y="478"/>
                <a:ext cx="0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4" name="Line 65">
                <a:extLst>
                  <a:ext uri="{FF2B5EF4-FFF2-40B4-BE49-F238E27FC236}">
                    <a16:creationId xmlns:a16="http://schemas.microsoft.com/office/drawing/2014/main" id="{0BAA7C6C-BEB7-40BA-8A12-FA4DBEC06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56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5" name="Line 64">
                <a:extLst>
                  <a:ext uri="{FF2B5EF4-FFF2-40B4-BE49-F238E27FC236}">
                    <a16:creationId xmlns:a16="http://schemas.microsoft.com/office/drawing/2014/main" id="{FCFD7755-3DD4-43B4-8EE6-1C982040B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6" name="Line 63">
                <a:extLst>
                  <a:ext uri="{FF2B5EF4-FFF2-40B4-BE49-F238E27FC236}">
                    <a16:creationId xmlns:a16="http://schemas.microsoft.com/office/drawing/2014/main" id="{045FDB73-01DE-4130-844A-970DFA26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" y="256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18" name="Group 55">
              <a:extLst>
                <a:ext uri="{FF2B5EF4-FFF2-40B4-BE49-F238E27FC236}">
                  <a16:creationId xmlns:a16="http://schemas.microsoft.com/office/drawing/2014/main" id="{61DA8D16-7BE3-441E-BE36-D284119B2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4" y="1650"/>
              <a:ext cx="630" cy="12960"/>
              <a:chOff x="679" y="26"/>
              <a:chExt cx="42" cy="864"/>
            </a:xfrm>
          </p:grpSpPr>
          <p:sp>
            <p:nvSpPr>
              <p:cNvPr id="59435" name="Line 61">
                <a:extLst>
                  <a:ext uri="{FF2B5EF4-FFF2-40B4-BE49-F238E27FC236}">
                    <a16:creationId xmlns:a16="http://schemas.microsoft.com/office/drawing/2014/main" id="{7FD8C363-04D4-45FE-BFD1-BEFA9623D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" y="477"/>
                <a:ext cx="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6" name="Line 60">
                <a:extLst>
                  <a:ext uri="{FF2B5EF4-FFF2-40B4-BE49-F238E27FC236}">
                    <a16:creationId xmlns:a16="http://schemas.microsoft.com/office/drawing/2014/main" id="{C7BA75EF-D459-4C6D-B6EE-E6E5C7F67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707"/>
                <a:ext cx="0" cy="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7" name="Line 59">
                <a:extLst>
                  <a:ext uri="{FF2B5EF4-FFF2-40B4-BE49-F238E27FC236}">
                    <a16:creationId xmlns:a16="http://schemas.microsoft.com/office/drawing/2014/main" id="{85202FEE-597C-42AA-9EAE-496585EDC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" y="477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8" name="Line 58">
                <a:extLst>
                  <a:ext uri="{FF2B5EF4-FFF2-40B4-BE49-F238E27FC236}">
                    <a16:creationId xmlns:a16="http://schemas.microsoft.com/office/drawing/2014/main" id="{D9B15BE6-DF04-4362-A032-D27FAED0B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" y="256"/>
                <a:ext cx="0" cy="2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9" name="Line 57">
                <a:extLst>
                  <a:ext uri="{FF2B5EF4-FFF2-40B4-BE49-F238E27FC236}">
                    <a16:creationId xmlns:a16="http://schemas.microsoft.com/office/drawing/2014/main" id="{50F6A8B9-D476-490F-A86C-53AC0366D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" y="707"/>
                <a:ext cx="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40" name="Line 56">
                <a:extLst>
                  <a:ext uri="{FF2B5EF4-FFF2-40B4-BE49-F238E27FC236}">
                    <a16:creationId xmlns:a16="http://schemas.microsoft.com/office/drawing/2014/main" id="{3883C535-B87E-4F80-AFB9-9666E00E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" y="26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19" name="Group 47">
              <a:extLst>
                <a:ext uri="{FF2B5EF4-FFF2-40B4-BE49-F238E27FC236}">
                  <a16:creationId xmlns:a16="http://schemas.microsoft.com/office/drawing/2014/main" id="{031C0FCB-9982-4BEF-9EA7-AE1768FBD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5" y="1665"/>
              <a:ext cx="1365" cy="12945"/>
              <a:chOff x="819" y="27"/>
              <a:chExt cx="91" cy="863"/>
            </a:xfrm>
          </p:grpSpPr>
          <p:sp>
            <p:nvSpPr>
              <p:cNvPr id="59428" name="Line 54">
                <a:extLst>
                  <a:ext uri="{FF2B5EF4-FFF2-40B4-BE49-F238E27FC236}">
                    <a16:creationId xmlns:a16="http://schemas.microsoft.com/office/drawing/2014/main" id="{C7D53E92-9583-4191-8003-1D992232A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" y="707"/>
                <a:ext cx="0" cy="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9" name="Line 53">
                <a:extLst>
                  <a:ext uri="{FF2B5EF4-FFF2-40B4-BE49-F238E27FC236}">
                    <a16:creationId xmlns:a16="http://schemas.microsoft.com/office/drawing/2014/main" id="{AA4861E0-4F9B-466A-A250-DABDF7C69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9" y="477"/>
                <a:ext cx="0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0" name="Line 52">
                <a:extLst>
                  <a:ext uri="{FF2B5EF4-FFF2-40B4-BE49-F238E27FC236}">
                    <a16:creationId xmlns:a16="http://schemas.microsoft.com/office/drawing/2014/main" id="{FD0F9B3B-F0C6-4DCA-9315-4E14BB774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256"/>
                <a:ext cx="0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1" name="Line 51">
                <a:extLst>
                  <a:ext uri="{FF2B5EF4-FFF2-40B4-BE49-F238E27FC236}">
                    <a16:creationId xmlns:a16="http://schemas.microsoft.com/office/drawing/2014/main" id="{F5890C68-4A91-4C0D-866F-E994200B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" y="256"/>
                <a:ext cx="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2" name="Line 50">
                <a:extLst>
                  <a:ext uri="{FF2B5EF4-FFF2-40B4-BE49-F238E27FC236}">
                    <a16:creationId xmlns:a16="http://schemas.microsoft.com/office/drawing/2014/main" id="{C473935B-3066-467B-BDF8-0219CF610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476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3" name="Line 49">
                <a:extLst>
                  <a:ext uri="{FF2B5EF4-FFF2-40B4-BE49-F238E27FC236}">
                    <a16:creationId xmlns:a16="http://schemas.microsoft.com/office/drawing/2014/main" id="{22785FDC-6792-4728-B8F7-CCA17DD48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707"/>
                <a:ext cx="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34" name="Line 48">
                <a:extLst>
                  <a:ext uri="{FF2B5EF4-FFF2-40B4-BE49-F238E27FC236}">
                    <a16:creationId xmlns:a16="http://schemas.microsoft.com/office/drawing/2014/main" id="{F79FE944-2996-4050-BE25-C983C55D7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" y="27"/>
                <a:ext cx="0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420" name="Group 39">
              <a:extLst>
                <a:ext uri="{FF2B5EF4-FFF2-40B4-BE49-F238E27FC236}">
                  <a16:creationId xmlns:a16="http://schemas.microsoft.com/office/drawing/2014/main" id="{2219BF05-9D5D-4458-B564-A9AD95589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5" y="1650"/>
              <a:ext cx="1260" cy="12960"/>
              <a:chOff x="796" y="26"/>
              <a:chExt cx="84" cy="864"/>
            </a:xfrm>
          </p:grpSpPr>
          <p:sp>
            <p:nvSpPr>
              <p:cNvPr id="59421" name="Line 46">
                <a:extLst>
                  <a:ext uri="{FF2B5EF4-FFF2-40B4-BE49-F238E27FC236}">
                    <a16:creationId xmlns:a16="http://schemas.microsoft.com/office/drawing/2014/main" id="{4302DB19-507C-4283-BF2A-E4059D7C4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" y="707"/>
                <a:ext cx="0" cy="1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2" name="Line 45">
                <a:extLst>
                  <a:ext uri="{FF2B5EF4-FFF2-40B4-BE49-F238E27FC236}">
                    <a16:creationId xmlns:a16="http://schemas.microsoft.com/office/drawing/2014/main" id="{BCA279A7-5323-4ECA-83E7-79DD7B030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" y="477"/>
                <a:ext cx="0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3" name="Line 44">
                <a:extLst>
                  <a:ext uri="{FF2B5EF4-FFF2-40B4-BE49-F238E27FC236}">
                    <a16:creationId xmlns:a16="http://schemas.microsoft.com/office/drawing/2014/main" id="{B13490E4-DA3B-4A75-BC21-3BCCF645B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" y="256"/>
                <a:ext cx="0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4" name="Line 43">
                <a:extLst>
                  <a:ext uri="{FF2B5EF4-FFF2-40B4-BE49-F238E27FC236}">
                    <a16:creationId xmlns:a16="http://schemas.microsoft.com/office/drawing/2014/main" id="{B96E7E6A-F9A2-4ED1-A93C-3E6E25957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" y="256"/>
                <a:ext cx="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5" name="Line 42">
                <a:extLst>
                  <a:ext uri="{FF2B5EF4-FFF2-40B4-BE49-F238E27FC236}">
                    <a16:creationId xmlns:a16="http://schemas.microsoft.com/office/drawing/2014/main" id="{F3C45019-FFBA-4DFF-8E92-9CF4EEDA7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" y="476"/>
                <a:ext cx="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6" name="Line 41">
                <a:extLst>
                  <a:ext uri="{FF2B5EF4-FFF2-40B4-BE49-F238E27FC236}">
                    <a16:creationId xmlns:a16="http://schemas.microsoft.com/office/drawing/2014/main" id="{143BB8EC-B1F2-4DC0-B427-F79229920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" y="707"/>
                <a:ext cx="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427" name="Line 40">
                <a:extLst>
                  <a:ext uri="{FF2B5EF4-FFF2-40B4-BE49-F238E27FC236}">
                    <a16:creationId xmlns:a16="http://schemas.microsoft.com/office/drawing/2014/main" id="{DBF36FF7-2893-4CFC-AF43-256E7A603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" y="26"/>
                <a:ext cx="0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9405" name="Text Box 5">
            <a:extLst>
              <a:ext uri="{FF2B5EF4-FFF2-40B4-BE49-F238E27FC236}">
                <a16:creationId xmlns:a16="http://schemas.microsoft.com/office/drawing/2014/main" id="{01116F15-9D82-44A0-BB97-A610D964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616700"/>
            <a:ext cx="863600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406" name="Rectangle 99">
            <a:extLst>
              <a:ext uri="{FF2B5EF4-FFF2-40B4-BE49-F238E27FC236}">
                <a16:creationId xmlns:a16="http://schemas.microsoft.com/office/drawing/2014/main" id="{A6433D0A-324E-4FF3-9F56-63BE45118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8838"/>
            <a:ext cx="3276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Evaluation of an Intervention Sequence Outline in Positive Behaviour Support for People with Autism and </a:t>
            </a:r>
            <a:r>
              <a:rPr kumimoji="0" lang="en-IE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Severe Escape-Motivated Challenging Behaviour</a:t>
            </a:r>
            <a:r>
              <a:rPr kumimoji="0" lang="en-IE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000" b="1" i="0" u="none" strike="noStrike" kern="1200" cap="none" spc="0" normalizeH="0" baseline="0" noProof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McClean, B. and Grey, I., 2012 Journal of Intellectual and Developmental Disabilities 37, 209-20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3E09-9A1A-4809-98B2-734A75CC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563"/>
            <a:ext cx="8229600" cy="114300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948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Mindfulness is . . .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38100" dir="78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BFB6-1ABA-4595-88DC-EF418A5C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88" y="1739900"/>
            <a:ext cx="5422900" cy="2330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3D69B"/>
              </a:gs>
            </a:gsLst>
            <a:lin ang="486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Paying attention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On purpose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Without judgment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In the present moment</a:t>
            </a: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E1FBA337-14FE-42EC-B3E1-B6E1BDA6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076700"/>
            <a:ext cx="1905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5B2D402F-81F4-4FEB-881B-3B8AD405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IE" altLang="en-US" sz="3200">
                <a:latin typeface="Arial" panose="020B0604020202020204" pitchFamily="34" charset="0"/>
              </a:rPr>
              <a:t>Mindful caregiving increases happiness among individuals with profound multiple disabilities – Singh et al 2004</a:t>
            </a: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41D16C70-8D12-4724-A4DD-857815E8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022475"/>
            <a:ext cx="64452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hild upset">
            <a:extLst>
              <a:ext uri="{FF2B5EF4-FFF2-40B4-BE49-F238E27FC236}">
                <a16:creationId xmlns:a16="http://schemas.microsoft.com/office/drawing/2014/main" id="{7B15C1A1-5E1C-4C89-8B47-34FA0A3E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7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om-and-baby-conversation2">
            <a:extLst>
              <a:ext uri="{FF2B5EF4-FFF2-40B4-BE49-F238E27FC236}">
                <a16:creationId xmlns:a16="http://schemas.microsoft.com/office/drawing/2014/main" id="{1A6056F2-B191-4CE1-8F85-6CD8AB779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b="2812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819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Simple Tips on How to Celebrate Small Wins Daily">
            <a:extLst>
              <a:ext uri="{FF2B5EF4-FFF2-40B4-BE49-F238E27FC236}">
                <a16:creationId xmlns:a16="http://schemas.microsoft.com/office/drawing/2014/main" id="{EC8B6392-32E4-41CE-A352-D9C804293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6322" r="29930" b="-1"/>
          <a:stretch/>
        </p:blipFill>
        <p:spPr bwMode="auto">
          <a:xfrm>
            <a:off x="0" y="-433633"/>
            <a:ext cx="9144000" cy="729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076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457277-1417-4253-A409-CE868F30C18E}"/>
              </a:ext>
            </a:extLst>
          </p:cNvPr>
          <p:cNvGrpSpPr/>
          <p:nvPr/>
        </p:nvGrpSpPr>
        <p:grpSpPr>
          <a:xfrm>
            <a:off x="539749" y="1123951"/>
            <a:ext cx="8604251" cy="5661863"/>
            <a:chOff x="539749" y="1123951"/>
            <a:chExt cx="8604251" cy="5661863"/>
          </a:xfrm>
        </p:grpSpPr>
        <p:sp>
          <p:nvSpPr>
            <p:cNvPr id="130" name="Shape 130"/>
            <p:cNvSpPr/>
            <p:nvPr/>
          </p:nvSpPr>
          <p:spPr>
            <a:xfrm>
              <a:off x="539749" y="1773237"/>
              <a:ext cx="3240089" cy="230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>
              <a:solidFill/>
              <a:round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5435600" y="1628775"/>
              <a:ext cx="3240088" cy="216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>
              <a:solidFill/>
              <a:rou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0066"/>
                  </a:solidFill>
                  <a:uFill>
                    <a:solidFill>
                      <a:srgbClr val="000066"/>
                    </a:solidFill>
                  </a:uFill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>
                  <a:solidFill>
                    <a:srgbClr val="000066"/>
                  </a:solidFill>
                </a:u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827087" y="2060575"/>
              <a:ext cx="2667001" cy="18459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>
                    <a:solidFill>
                      <a:srgbClr val="3333CC"/>
                    </a:solidFill>
                  </a:uFill>
                  <a:latin typeface="Calibri"/>
                  <a:ea typeface="+mn-ea"/>
                  <a:cs typeface="+mn-cs"/>
                </a:rPr>
                <a:t>Incentive/resource- focused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>
                    <a:solidFill>
                      <a:srgbClr val="3333CC"/>
                    </a:solidFill>
                  </a:uFill>
                  <a:latin typeface="Calibri"/>
                  <a:ea typeface="+mn-ea"/>
                  <a:cs typeface="+mn-cs"/>
                </a:rPr>
                <a:t>Wanting, pursuing, achieving, consuming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>
                    <a:solidFill>
                      <a:srgbClr val="3333CC"/>
                    </a:solidFill>
                  </a:uFill>
                  <a:latin typeface="Calibri"/>
                  <a:ea typeface="+mn-ea"/>
                  <a:cs typeface="+mn-cs"/>
                </a:rPr>
                <a:t> Activating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5580062" y="1773237"/>
              <a:ext cx="2833688" cy="1731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Non-wanting/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Affiliative focused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>
                  <a:solidFill>
                    <a:srgbClr val="339933"/>
                  </a:solidFill>
                </a:uFill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Safeness-kindness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>
                  <a:solidFill>
                    <a:srgbClr val="339933"/>
                  </a:solidFill>
                </a:uFill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uFillTx/>
                </a:defRPr>
              </a:pPr>
              <a:r>
                <a:rPr kumimoji="0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Soothing</a:t>
              </a:r>
            </a:p>
          </p:txBody>
        </p:sp>
        <p:grpSp>
          <p:nvGrpSpPr>
            <p:cNvPr id="136" name="Group 136"/>
            <p:cNvGrpSpPr/>
            <p:nvPr/>
          </p:nvGrpSpPr>
          <p:grpSpPr>
            <a:xfrm>
              <a:off x="2771775" y="3933825"/>
              <a:ext cx="3816351" cy="2232025"/>
              <a:chOff x="0" y="0"/>
              <a:chExt cx="3816350" cy="2232025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0" y="0"/>
                <a:ext cx="3816350" cy="223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>
                    <a:solidFill>
                      <a:srgbClr val="80000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uFill>
                      <a:solidFill>
                        <a:srgbClr val="800000"/>
                      </a:solidFill>
                    </a:uFill>
                  </a:defRPr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uLnTx/>
                  <a:uFill>
                    <a:solidFill>
                      <a:srgbClr val="800000"/>
                    </a:solidFill>
                  </a:u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843878" y="270396"/>
                <a:ext cx="2128594" cy="1691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>
                    <a:uFillTx/>
                  </a:defRPr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uLnTx/>
                    <a:uFill>
                      <a:solidFill>
                        <a:srgbClr val="800000"/>
                      </a:solidFill>
                    </a:uFill>
                    <a:latin typeface="Calibri"/>
                    <a:ea typeface="+mn-ea"/>
                    <a:cs typeface="+mn-cs"/>
                  </a:rPr>
                  <a:t>Threat-focused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>
                    <a:uFillTx/>
                  </a:defRPr>
                </a:pPr>
                <a:endParaRPr kumimoji="0" lang="en-I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uLnTx/>
                  <a:uFill>
                    <a:solidFill>
                      <a:srgbClr val="800000"/>
                    </a:solidFill>
                  </a:uFill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>
                    <a:uFillTx/>
                  </a:defRPr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uLnTx/>
                    <a:uFill>
                      <a:solidFill>
                        <a:srgbClr val="800000"/>
                      </a:solidFill>
                    </a:uFill>
                    <a:latin typeface="Calibri"/>
                    <a:ea typeface="+mn-ea"/>
                    <a:cs typeface="+mn-cs"/>
                  </a:rPr>
                  <a:t>Protection and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>
                    <a:uFillTx/>
                  </a:defRPr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uLnTx/>
                    <a:uFill>
                      <a:solidFill>
                        <a:srgbClr val="800000"/>
                      </a:solidFill>
                    </a:uFill>
                    <a:latin typeface="Calibri"/>
                    <a:ea typeface="+mn-ea"/>
                    <a:cs typeface="+mn-cs"/>
                  </a:rPr>
                  <a:t>Safety-seeking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>
                    <a:uFillTx/>
                  </a:defRPr>
                </a:pPr>
                <a:r>
                  <a:rPr kumimoji="0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12700" dist="25400" dir="2700000" rotWithShape="0">
                        <a:srgbClr val="DDDDDD"/>
                      </a:outerShdw>
                    </a:effectLst>
                    <a:uLnTx/>
                    <a:uFill>
                      <a:solidFill>
                        <a:srgbClr val="800000"/>
                      </a:solidFill>
                    </a:uFill>
                    <a:latin typeface="Calibri"/>
                    <a:ea typeface="+mn-ea"/>
                    <a:cs typeface="+mn-cs"/>
                  </a:rPr>
                  <a:t>Activating/inhibiting</a:t>
                </a:r>
              </a:p>
            </p:txBody>
          </p:sp>
        </p:grpSp>
        <p:sp>
          <p:nvSpPr>
            <p:cNvPr id="137" name="Shape 137"/>
            <p:cNvSpPr/>
            <p:nvPr/>
          </p:nvSpPr>
          <p:spPr>
            <a:xfrm>
              <a:off x="3924300" y="2925762"/>
              <a:ext cx="1447800" cy="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flipH="1">
              <a:off x="3851275" y="2565400"/>
              <a:ext cx="1368425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339974" y="4149724"/>
              <a:ext cx="503239" cy="504827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2620962" y="4078287"/>
              <a:ext cx="358776" cy="35877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>
              <a:off x="6227762" y="3789362"/>
              <a:ext cx="503238" cy="57626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6011862" y="3752850"/>
              <a:ext cx="360364" cy="36036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635375" y="6324149"/>
              <a:ext cx="2025650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  <a:uLnTx/>
                  <a:uFill>
                    <a:solidFill/>
                  </a:uFill>
                  <a:latin typeface="Calibri"/>
                  <a:ea typeface="+mn-ea"/>
                  <a:cs typeface="+mn-cs"/>
                </a:rPr>
                <a:t>Anger, anxiety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867893" y="1123951"/>
              <a:ext cx="2951163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>
                    <a:solidFill>
                      <a:srgbClr val="3333CC"/>
                    </a:solidFill>
                  </a:uFill>
                  <a:latin typeface="Calibri"/>
                  <a:ea typeface="+mn-ea"/>
                  <a:cs typeface="+mn-cs"/>
                </a:rPr>
                <a:t>Drive, excite, vitality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5580062" y="1125537"/>
              <a:ext cx="3563938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Content, safe, connected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84A6B5A-606E-439B-BBF1-9A6A2D56B9C5}"/>
              </a:ext>
            </a:extLst>
          </p:cNvPr>
          <p:cNvSpPr txBox="1"/>
          <p:nvPr/>
        </p:nvSpPr>
        <p:spPr>
          <a:xfrm>
            <a:off x="1971865" y="210277"/>
            <a:ext cx="4927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>
                <a:solidFill>
                  <a:srgbClr val="0033CC"/>
                </a:solidFill>
              </a:rPr>
              <a:t>Compassion Focused Model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mage result for child upset">
            <a:extLst>
              <a:ext uri="{FF2B5EF4-FFF2-40B4-BE49-F238E27FC236}">
                <a16:creationId xmlns:a16="http://schemas.microsoft.com/office/drawing/2014/main" id="{C19350CF-F8EA-4959-B1A6-D9DB7B61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7" y="5496908"/>
            <a:ext cx="1778429" cy="13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mom-and-baby-conversation2">
            <a:extLst>
              <a:ext uri="{FF2B5EF4-FFF2-40B4-BE49-F238E27FC236}">
                <a16:creationId xmlns:a16="http://schemas.microsoft.com/office/drawing/2014/main" id="{4EA2312F-719F-46A0-AFEF-4FD39BB9D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b="28122"/>
          <a:stretch/>
        </p:blipFill>
        <p:spPr>
          <a:xfrm>
            <a:off x="7291774" y="3121279"/>
            <a:ext cx="1690430" cy="1267823"/>
          </a:xfrm>
          <a:prstGeom prst="rect">
            <a:avLst/>
          </a:prstGeom>
        </p:spPr>
      </p:pic>
      <p:pic>
        <p:nvPicPr>
          <p:cNvPr id="28" name="Picture 2" descr="8 Simple Tips on How to Celebrate Small Wins Daily">
            <a:extLst>
              <a:ext uri="{FF2B5EF4-FFF2-40B4-BE49-F238E27FC236}">
                <a16:creationId xmlns:a16="http://schemas.microsoft.com/office/drawing/2014/main" id="{E853DD75-F4E9-4257-A9ED-3BD122E1F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-6322" r="29930" b="-1"/>
          <a:stretch/>
        </p:blipFill>
        <p:spPr bwMode="auto">
          <a:xfrm>
            <a:off x="1704" y="3055866"/>
            <a:ext cx="2054615" cy="16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0B7E3F-A1E5-492B-A14D-DB3A07952B1C}"/>
              </a:ext>
            </a:extLst>
          </p:cNvPr>
          <p:cNvGrpSpPr/>
          <p:nvPr/>
        </p:nvGrpSpPr>
        <p:grpSpPr>
          <a:xfrm>
            <a:off x="536649" y="714293"/>
            <a:ext cx="8604251" cy="5041899"/>
            <a:chOff x="539749" y="763732"/>
            <a:chExt cx="8604251" cy="5041899"/>
          </a:xfrm>
        </p:grpSpPr>
        <p:sp>
          <p:nvSpPr>
            <p:cNvPr id="130" name="Shape 130"/>
            <p:cNvSpPr/>
            <p:nvPr/>
          </p:nvSpPr>
          <p:spPr>
            <a:xfrm>
              <a:off x="539749" y="1413019"/>
              <a:ext cx="3240089" cy="204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>
              <a:solidFill/>
              <a:round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>
                  <a:effectLst>
                    <a:outerShdw blurRad="12700" dist="25400" dir="2700000" rotWithShape="0">
                      <a:srgbClr val="DDDDDD"/>
                    </a:outerShdw>
                  </a:effectLst>
                </a:defRPr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5435600" y="1268556"/>
              <a:ext cx="3240088" cy="216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>
              <a:solidFill/>
              <a:rou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0066"/>
                  </a:solidFill>
                  <a:uFill>
                    <a:solidFill>
                      <a:srgbClr val="000066"/>
                    </a:solidFill>
                  </a:uFill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>
                  <a:solidFill>
                    <a:srgbClr val="000066"/>
                  </a:solidFill>
                </a:u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771775" y="3573606"/>
              <a:ext cx="3816351" cy="223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b="0">
                  <a:solidFill>
                    <a:srgbClr val="800000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uFill>
                    <a:solidFill>
                      <a:srgbClr val="800000"/>
                    </a:solidFill>
                  </a:uFill>
                </a:defRPr>
              </a:pP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LnTx/>
                <a:uFill>
                  <a:solidFill>
                    <a:srgbClr val="800000"/>
                  </a:solidFill>
                </a:u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24300" y="2565543"/>
              <a:ext cx="1447800" cy="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flipH="1">
              <a:off x="3851275" y="2205181"/>
              <a:ext cx="1368425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2493606" y="3520102"/>
              <a:ext cx="503239" cy="504827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2860433" y="3448664"/>
              <a:ext cx="358776" cy="35877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>
              <a:off x="6227762" y="3429143"/>
              <a:ext cx="503238" cy="57626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6011862" y="3392631"/>
              <a:ext cx="360364" cy="36036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678983" y="3147659"/>
              <a:ext cx="192869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12700" dist="25400" dir="2700000" rotWithShape="0">
                      <a:srgbClr val="FFFFFF"/>
                    </a:outerShdw>
                  </a:effectLst>
                  <a:uLnTx/>
                  <a:uFill>
                    <a:solidFill/>
                  </a:uFill>
                  <a:latin typeface="Calibri"/>
                  <a:ea typeface="+mn-ea"/>
                  <a:cs typeface="+mn-cs"/>
                </a:rPr>
                <a:t>Anger, anxiety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867893" y="763732"/>
              <a:ext cx="2951163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>
                    <a:solidFill>
                      <a:srgbClr val="3333CC"/>
                    </a:solidFill>
                  </a:uFill>
                  <a:latin typeface="Calibri"/>
                  <a:ea typeface="+mn-ea"/>
                  <a:cs typeface="+mn-cs"/>
                </a:rPr>
                <a:t>Drive, excite, vitality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5580062" y="765318"/>
              <a:ext cx="3563938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lnSpc>
                  <a:spcPct val="100000"/>
                </a:lnSpc>
                <a:spcBef>
                  <a:spcPts val="1000"/>
                </a:spcBef>
                <a:defRPr sz="1800" b="0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effectLst/>
                  <a:uFillTx/>
                </a:defRPr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>
                    <a:solidFill>
                      <a:srgbClr val="339933"/>
                    </a:solidFill>
                  </a:uFill>
                  <a:latin typeface="Calibri"/>
                  <a:ea typeface="+mn-ea"/>
                  <a:cs typeface="+mn-cs"/>
                </a:rPr>
                <a:t>Content, safe, connected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435BCF9-8833-4BB2-8A60-DEB7D09BBEDE}"/>
                </a:ext>
              </a:extLst>
            </p:cNvPr>
            <p:cNvSpPr/>
            <p:nvPr/>
          </p:nvSpPr>
          <p:spPr>
            <a:xfrm rot="10800000">
              <a:off x="1340316" y="1341579"/>
              <a:ext cx="1679352" cy="2044401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A28A15A2-33EF-4A7D-983D-2DA97762BDA5}"/>
                </a:ext>
              </a:extLst>
            </p:cNvPr>
            <p:cNvSpPr/>
            <p:nvPr/>
          </p:nvSpPr>
          <p:spPr>
            <a:xfrm rot="10800000">
              <a:off x="6315854" y="1225395"/>
              <a:ext cx="1627417" cy="216058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1415DD80-967F-4AE9-8DA4-CB54EA4C4FC1}"/>
                </a:ext>
              </a:extLst>
            </p:cNvPr>
            <p:cNvSpPr/>
            <p:nvPr/>
          </p:nvSpPr>
          <p:spPr>
            <a:xfrm>
              <a:off x="3815933" y="3573606"/>
              <a:ext cx="1629133" cy="223202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5A0090-626C-4B5F-9386-4701DE8EFAF1}"/>
              </a:ext>
            </a:extLst>
          </p:cNvPr>
          <p:cNvSpPr txBox="1"/>
          <p:nvPr/>
        </p:nvSpPr>
        <p:spPr>
          <a:xfrm>
            <a:off x="4038224" y="4848889"/>
            <a:ext cx="117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Lower</a:t>
            </a:r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Arousal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47C49-329D-497D-9D19-A82C18CC0B9B}"/>
              </a:ext>
            </a:extLst>
          </p:cNvPr>
          <p:cNvSpPr txBox="1"/>
          <p:nvPr/>
        </p:nvSpPr>
        <p:spPr>
          <a:xfrm>
            <a:off x="1387564" y="1517407"/>
            <a:ext cx="161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Build</a:t>
            </a:r>
          </a:p>
          <a:p>
            <a:pPr algn="ctr"/>
            <a:r>
              <a:rPr lang="en-IE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3E4A6-5502-491A-A33D-1442F2E96468}"/>
              </a:ext>
            </a:extLst>
          </p:cNvPr>
          <p:cNvSpPr txBox="1"/>
          <p:nvPr/>
        </p:nvSpPr>
        <p:spPr>
          <a:xfrm>
            <a:off x="6615834" y="1448653"/>
            <a:ext cx="98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Build Rapport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8F933-51AC-4A12-8FFB-E4E338F1B0FB}"/>
              </a:ext>
            </a:extLst>
          </p:cNvPr>
          <p:cNvSpPr txBox="1"/>
          <p:nvPr/>
        </p:nvSpPr>
        <p:spPr>
          <a:xfrm>
            <a:off x="1008710" y="252628"/>
            <a:ext cx="519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Compassion Focused Behaviour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988D6-33A3-4E8E-A72F-E127B861412A}"/>
              </a:ext>
            </a:extLst>
          </p:cNvPr>
          <p:cNvSpPr txBox="1"/>
          <p:nvPr/>
        </p:nvSpPr>
        <p:spPr>
          <a:xfrm>
            <a:off x="4388713" y="400438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B7DA7D-9299-4F88-922E-DEEF3FBBAF0D}"/>
              </a:ext>
            </a:extLst>
          </p:cNvPr>
          <p:cNvSpPr txBox="1"/>
          <p:nvPr/>
        </p:nvSpPr>
        <p:spPr>
          <a:xfrm>
            <a:off x="1930929" y="223246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1FC3AC-6CA1-409B-B4EC-BB466484F9F9}"/>
              </a:ext>
            </a:extLst>
          </p:cNvPr>
          <p:cNvSpPr txBox="1"/>
          <p:nvPr/>
        </p:nvSpPr>
        <p:spPr>
          <a:xfrm>
            <a:off x="6898167" y="223246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459541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>
            <a:extLst>
              <a:ext uri="{FF2B5EF4-FFF2-40B4-BE49-F238E27FC236}">
                <a16:creationId xmlns:a16="http://schemas.microsoft.com/office/drawing/2014/main" id="{B1DEC981-2541-4D50-BE52-6228160B96D9}"/>
              </a:ext>
            </a:extLst>
          </p:cNvPr>
          <p:cNvPicPr/>
          <p:nvPr/>
        </p:nvPicPr>
        <p:blipFill rotWithShape="1">
          <a:blip r:embed="rId2"/>
          <a:srcRect l="13000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00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726C-9E68-4B4B-8EEC-D779F030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30EB-78AE-4E76-B19D-19246938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3554" name="Picture 2" descr="Image result for running into a burning building">
            <a:extLst>
              <a:ext uri="{FF2B5EF4-FFF2-40B4-BE49-F238E27FC236}">
                <a16:creationId xmlns:a16="http://schemas.microsoft.com/office/drawing/2014/main" id="{2300CFDB-B96A-4510-94A6-0737F3EF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754" y="21546"/>
            <a:ext cx="12153696" cy="68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8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207F400-2FE0-4F63-B4C5-C1C35CB8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7058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9330" name="Picture 2" descr="Hippos Photo: Mom and baby Hippo | Animals kissing, Mother and baby  animals, Baby hippo">
            <a:extLst>
              <a:ext uri="{FF2B5EF4-FFF2-40B4-BE49-F238E27FC236}">
                <a16:creationId xmlns:a16="http://schemas.microsoft.com/office/drawing/2014/main" id="{6C097F00-4FD5-48C4-ABC9-FAF6183E9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4868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0B9A-A117-4C65-A35C-70735C30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C4562-5B94-4C44-ACDE-5179D4EF3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6" name="Picture 4" descr="Interesting Facts &amp; Information about Penguin for Kids">
            <a:extLst>
              <a:ext uri="{FF2B5EF4-FFF2-40B4-BE49-F238E27FC236}">
                <a16:creationId xmlns:a16="http://schemas.microsoft.com/office/drawing/2014/main" id="{26C833EC-CC44-4D13-9340-496D4EB9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om-and-baby-conversation2">
            <a:extLst>
              <a:ext uri="{FF2B5EF4-FFF2-40B4-BE49-F238E27FC236}">
                <a16:creationId xmlns:a16="http://schemas.microsoft.com/office/drawing/2014/main" id="{F2E8A2EB-B19D-4D72-8F9C-A44147265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1" b="2812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C9692CD-5953-48A3-84C6-C63384055404}"/>
              </a:ext>
            </a:extLst>
          </p:cNvPr>
          <p:cNvSpPr txBox="1">
            <a:spLocks/>
          </p:cNvSpPr>
          <p:nvPr/>
        </p:nvSpPr>
        <p:spPr>
          <a:xfrm>
            <a:off x="2485748" y="320738"/>
            <a:ext cx="3657600" cy="109626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Soothing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F83EFD-C48B-42F3-8B51-A3F98A0BFDA0}"/>
              </a:ext>
            </a:extLst>
          </p:cNvPr>
          <p:cNvSpPr txBox="1">
            <a:spLocks/>
          </p:cNvSpPr>
          <p:nvPr/>
        </p:nvSpPr>
        <p:spPr>
          <a:xfrm>
            <a:off x="506027" y="1781236"/>
            <a:ext cx="8504807" cy="35986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is your soothing system triggered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triggers it?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activated, how strong is it?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feeling that goes with it (calm, contentment)?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behaviour that goes with it (relaxation, care-giving, care-receiving)?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like in the body?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to thoughts, imagination?</a:t>
            </a:r>
          </a:p>
        </p:txBody>
      </p:sp>
    </p:spTree>
    <p:extLst>
      <p:ext uri="{BB962C8B-B14F-4D97-AF65-F5344CB8AC3E}">
        <p14:creationId xmlns:p14="http://schemas.microsoft.com/office/powerpoint/2010/main" val="220416215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680AE1-A2E6-4C28-99E1-CBE70349F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E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D80C622-BFE1-4890-93A0-5A25DB865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IE" altLang="en-US"/>
          </a:p>
        </p:txBody>
      </p:sp>
      <p:pic>
        <p:nvPicPr>
          <p:cNvPr id="13316" name="Picture 2" descr="Image result for school refusal">
            <a:extLst>
              <a:ext uri="{FF2B5EF4-FFF2-40B4-BE49-F238E27FC236}">
                <a16:creationId xmlns:a16="http://schemas.microsoft.com/office/drawing/2014/main" id="{07924C5C-57B0-455D-A5BC-17693229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>
            <a:extLst>
              <a:ext uri="{FF2B5EF4-FFF2-40B4-BE49-F238E27FC236}">
                <a16:creationId xmlns:a16="http://schemas.microsoft.com/office/drawing/2014/main" id="{6D7411D6-4161-42BC-AE80-41ACE59A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365126"/>
            <a:ext cx="5746750" cy="37856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dirty="0"/>
              <a:t>Sean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9 years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Severe anxiety &amp; ASD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Older sister with Cystic Fibrosis and 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Sister very ill when young, nearly died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Terrified something will happen his sister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Too anxious to go to school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Head will explode with 2 billion worries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Threatening to kill himself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Plays with Nintendo until he falls asleep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0B9A-A117-4C65-A35C-70735C30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C4562-5B94-4C44-ACDE-5179D4EF3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6" name="Picture 4" descr="Interesting Facts &amp; Information about Penguin for Kids">
            <a:extLst>
              <a:ext uri="{FF2B5EF4-FFF2-40B4-BE49-F238E27FC236}">
                <a16:creationId xmlns:a16="http://schemas.microsoft.com/office/drawing/2014/main" id="{26C833EC-CC44-4D13-9340-496D4EB9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78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37B1-2FB7-42FD-9C81-EFC92887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AA355-CF88-4CD7-BDA2-53BB26B2E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3426" name="Picture 2" descr="Couple consulting doctor Images, Stock Photos &amp;amp; Vectors | Shutterstock">
            <a:extLst>
              <a:ext uri="{FF2B5EF4-FFF2-40B4-BE49-F238E27FC236}">
                <a16:creationId xmlns:a16="http://schemas.microsoft.com/office/drawing/2014/main" id="{28BA7F62-5794-46D5-AF06-5F34F12A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683" cy="76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52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F454-80D1-403F-8E21-3128F86A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95FD4-5275-4E67-AB7E-8CC63C600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1618" name="Picture 2" descr="Traditional style - Scandinavian Homes Ltd">
            <a:extLst>
              <a:ext uri="{FF2B5EF4-FFF2-40B4-BE49-F238E27FC236}">
                <a16:creationId xmlns:a16="http://schemas.microsoft.com/office/drawing/2014/main" id="{2C8E243E-0BE5-4C57-8DF4-9B7387B7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71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B65D-E3B5-40C0-94DC-EB9B9433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10661-F723-4C27-879A-607496D16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1378" name="Picture 2" descr="Bedtime stories - &amp;#39;it&amp;#39;s better if dad reads them&amp;#39;">
            <a:extLst>
              <a:ext uri="{FF2B5EF4-FFF2-40B4-BE49-F238E27FC236}">
                <a16:creationId xmlns:a16="http://schemas.microsoft.com/office/drawing/2014/main" id="{79335A2F-F614-4D72-9E57-D6937BA7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90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6FBE-2F79-4940-B338-7C3D5459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BE6F-B81E-4ED4-80DD-08D7F5BD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0354" name="Picture 2" descr="Five Expert Tips to Sleep Like a Kid Again - Better Sleep Council | Start  every day with a good night&amp;#39;s sleep">
            <a:extLst>
              <a:ext uri="{FF2B5EF4-FFF2-40B4-BE49-F238E27FC236}">
                <a16:creationId xmlns:a16="http://schemas.microsoft.com/office/drawing/2014/main" id="{5CC901FD-5BD5-4C62-A8CF-EBCA94C5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83" y="0"/>
            <a:ext cx="11926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8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ompassion is an antidote to cruelty' | The Psychologist">
            <a:extLst>
              <a:ext uri="{FF2B5EF4-FFF2-40B4-BE49-F238E27FC236}">
                <a16:creationId xmlns:a16="http://schemas.microsoft.com/office/drawing/2014/main" id="{F783A97A-FC93-42ED-B2D6-B21515AD5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r="28569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B0B50-BF82-4E0C-B3CF-27A30695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IE" sz="2400" dirty="0"/>
              <a:t>What is compassion?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4F15-BBBC-4798-8F4D-56E00066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E" sz="1500" dirty="0"/>
              <a:t>A sensitivity to the suffering of self and others a deep commitment to try and relieve and prevent it</a:t>
            </a:r>
          </a:p>
          <a:p>
            <a:pPr marL="0" indent="0">
              <a:buNone/>
            </a:pPr>
            <a:r>
              <a:rPr lang="en-IE" sz="1500" dirty="0"/>
              <a:t>	Paul Gilbert</a:t>
            </a:r>
          </a:p>
        </p:txBody>
      </p:sp>
    </p:spTree>
    <p:extLst>
      <p:ext uri="{BB962C8B-B14F-4D97-AF65-F5344CB8AC3E}">
        <p14:creationId xmlns:p14="http://schemas.microsoft.com/office/powerpoint/2010/main" val="2989811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Nintendo Switch 32GB - Blue/Red N/A N/A">
            <a:extLst>
              <a:ext uri="{FF2B5EF4-FFF2-40B4-BE49-F238E27FC236}">
                <a16:creationId xmlns:a16="http://schemas.microsoft.com/office/drawing/2014/main" id="{391CD1D9-8986-4B9E-8889-3B4A6DC7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8" y="1475610"/>
            <a:ext cx="7234512" cy="53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24820E-593D-444F-8C0E-2F8EAC80F433}"/>
              </a:ext>
            </a:extLst>
          </p:cNvPr>
          <p:cNvGrpSpPr/>
          <p:nvPr/>
        </p:nvGrpSpPr>
        <p:grpSpPr>
          <a:xfrm>
            <a:off x="338728" y="-99291"/>
            <a:ext cx="3642145" cy="3528291"/>
            <a:chOff x="994510" y="535709"/>
            <a:chExt cx="2450653" cy="2693555"/>
          </a:xfrm>
        </p:grpSpPr>
        <p:pic>
          <p:nvPicPr>
            <p:cNvPr id="102410" name="Picture 10" descr="40 minutes Images, Stock Photos &amp;amp; Vectors | Shutterstock">
              <a:extLst>
                <a:ext uri="{FF2B5EF4-FFF2-40B4-BE49-F238E27FC236}">
                  <a16:creationId xmlns:a16="http://schemas.microsoft.com/office/drawing/2014/main" id="{535C34E0-F5AF-4B1D-95C8-51C3AC0A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510" y="535709"/>
              <a:ext cx="2450653" cy="269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6DF2356-8F3C-42B5-A99D-5CA5F8258638}"/>
                </a:ext>
              </a:extLst>
            </p:cNvPr>
            <p:cNvSpPr/>
            <p:nvPr/>
          </p:nvSpPr>
          <p:spPr>
            <a:xfrm>
              <a:off x="1293091" y="3016962"/>
              <a:ext cx="1663473" cy="2123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41007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223E-EFAF-4BBA-8637-A850A514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7C79A-987D-4CF5-8122-2C270B7E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Podstaći Nedjelja Kraljice weekly planner whiteboard - pancrasparlour.com">
            <a:extLst>
              <a:ext uri="{FF2B5EF4-FFF2-40B4-BE49-F238E27FC236}">
                <a16:creationId xmlns:a16="http://schemas.microsoft.com/office/drawing/2014/main" id="{DB751E60-7921-496A-8470-35701D8D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2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F8FB-FF10-4304-B7CB-D7183149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95A72-45C5-4D9A-B8D8-91340B48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5478" name="Picture 6" descr="Hurling – St Colmcilles GAA Club">
            <a:extLst>
              <a:ext uri="{FF2B5EF4-FFF2-40B4-BE49-F238E27FC236}">
                <a16:creationId xmlns:a16="http://schemas.microsoft.com/office/drawing/2014/main" id="{B865E38E-AA74-4783-A357-B15B509F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41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1549-B958-487D-9CA7-BF09CEFC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A1FD-D35C-4B96-ACFB-EB3B5A3A2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6498" name="Picture 2" descr="6 best cooperative board games for kids who hate to lose">
            <a:extLst>
              <a:ext uri="{FF2B5EF4-FFF2-40B4-BE49-F238E27FC236}">
                <a16:creationId xmlns:a16="http://schemas.microsoft.com/office/drawing/2014/main" id="{A54AE154-9100-4C68-B3AA-94DAA0AF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32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15A9-3992-4DF2-B05D-862FBDD1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2969-7BD9-4CCA-A787-F2A3DC86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8546" name="Picture 2" descr="Why Talking and Listening to Your Child is Key to Brain Development ·  Giving Compass">
            <a:extLst>
              <a:ext uri="{FF2B5EF4-FFF2-40B4-BE49-F238E27FC236}">
                <a16:creationId xmlns:a16="http://schemas.microsoft.com/office/drawing/2014/main" id="{CFDB44C3-4665-4288-8BA3-F2EB3EF1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691" y="-1"/>
            <a:ext cx="10261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9AC38F1-A9FC-45F5-BFC9-183096473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36EB312-6436-4861-86AD-9EF8E3F30C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CF624ED-2068-433B-92DE-F5D99F5E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BF09-B87C-4D40-B6F9-E083909B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E4A6-2DD4-47F0-B899-82793568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9570" name="Picture 2" descr="How-To-Practice-Mindfulness-As-A-Family">
            <a:extLst>
              <a:ext uri="{FF2B5EF4-FFF2-40B4-BE49-F238E27FC236}">
                <a16:creationId xmlns:a16="http://schemas.microsoft.com/office/drawing/2014/main" id="{020CD29E-D86F-4EF0-B8EB-078CBB1A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35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4E78-4744-4150-9BA5-92E1F71D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2790-2421-4C2A-B2D7-34BA2904D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0594" name="Picture 2" descr="271 Boy Carrying Plate Stock Photos, Pictures &amp;amp; Royalty-Free Images - iStock">
            <a:extLst>
              <a:ext uri="{FF2B5EF4-FFF2-40B4-BE49-F238E27FC236}">
                <a16:creationId xmlns:a16="http://schemas.microsoft.com/office/drawing/2014/main" id="{19AAB098-FD70-4079-B982-315C66A6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8924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61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AFC-2BF7-467F-8F29-907D4733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9B94-134A-44F5-A284-CD94B382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42" name="Picture 2" descr="Boy, 7, wrongly branded &amp;#39;naughty&amp;#39; at school wins £30million payout - Mirror  Online">
            <a:extLst>
              <a:ext uri="{FF2B5EF4-FFF2-40B4-BE49-F238E27FC236}">
                <a16:creationId xmlns:a16="http://schemas.microsoft.com/office/drawing/2014/main" id="{79339615-3609-4F30-8276-CC539FD3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3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680AE1-A2E6-4C28-99E1-CBE70349F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E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D80C622-BFE1-4890-93A0-5A25DB865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IE" altLang="en-US"/>
          </a:p>
        </p:txBody>
      </p:sp>
      <p:pic>
        <p:nvPicPr>
          <p:cNvPr id="13316" name="Picture 2" descr="Image result for school refusal">
            <a:extLst>
              <a:ext uri="{FF2B5EF4-FFF2-40B4-BE49-F238E27FC236}">
                <a16:creationId xmlns:a16="http://schemas.microsoft.com/office/drawing/2014/main" id="{07924C5C-57B0-455D-A5BC-17693229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3">
            <a:extLst>
              <a:ext uri="{FF2B5EF4-FFF2-40B4-BE49-F238E27FC236}">
                <a16:creationId xmlns:a16="http://schemas.microsoft.com/office/drawing/2014/main" id="{6D7411D6-4161-42BC-AE80-41ACE59A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365126"/>
            <a:ext cx="5449455" cy="37856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dirty="0"/>
              <a:t>Sean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9 years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Severe anxiety &amp;ASD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Older sister with Cystic Fibrosis and 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Sister very ill when young, nearly died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Terrified something will happen his sister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Too anxious to go to school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Head will explode with 2 billion worries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Threatening to kill himself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/>
              <a:t>Plays with Nintendo until he falls asleep</a:t>
            </a:r>
          </a:p>
        </p:txBody>
      </p:sp>
    </p:spTree>
    <p:extLst>
      <p:ext uri="{BB962C8B-B14F-4D97-AF65-F5344CB8AC3E}">
        <p14:creationId xmlns:p14="http://schemas.microsoft.com/office/powerpoint/2010/main" val="117034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E923BF3-BC97-4FA9-8AD0-A37B4567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157163"/>
            <a:ext cx="6457950" cy="1143000"/>
          </a:xfrm>
        </p:spPr>
        <p:txBody>
          <a:bodyPr/>
          <a:lstStyle/>
          <a:p>
            <a:r>
              <a:rPr lang="en-IE" altLang="en-US" dirty="0"/>
              <a:t>The Five Term Contingency</a:t>
            </a:r>
            <a:endParaRPr lang="en-GB" altLang="en-US" dirty="0"/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45C76D6-6F08-4A85-AA60-CC3882C7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240213"/>
            <a:ext cx="1974850" cy="530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3C2F53DF-476A-4134-9B56-A5D93BB7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265613"/>
            <a:ext cx="268287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</a:t>
            </a: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BD224F5-0875-40C9-B96F-FCC62C6CA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240213"/>
            <a:ext cx="811213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en-IE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504B4704-FA28-466E-A587-3E042A0F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097463"/>
            <a:ext cx="1974850" cy="50958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650C2F5B-8B7A-4C8F-9F8E-0422B5E6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935663"/>
            <a:ext cx="1974850" cy="53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D6D79A31-11A6-44AA-AF6F-7F5A09660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287963"/>
            <a:ext cx="2682875" cy="11128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Differential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Reinforcement</a:t>
            </a: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36BA9254-5388-436A-BF56-B59447853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5534025"/>
            <a:ext cx="1412875" cy="528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Prompt</a:t>
            </a:r>
            <a:endParaRPr kumimoji="0" lang="en-IE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D8BE45C0-82DC-4EE6-B50A-D4C4B14D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3179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CFD751E5-AD6F-470E-92DC-8BE49ADD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82913"/>
            <a:ext cx="1974850" cy="3157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Setting Events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e.g. Noise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Crowds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Predictability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Hunger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Tiredness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9E04B292-37DF-4659-AB59-3039D300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814513"/>
            <a:ext cx="8891587" cy="4814887"/>
          </a:xfrm>
          <a:prstGeom prst="rect">
            <a:avLst/>
          </a:prstGeom>
          <a:noFill/>
          <a:ln w="9525">
            <a:solidFill>
              <a:srgbClr val="CC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3EF0E75A-A58D-4EEB-A654-6FBC8687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295400"/>
            <a:ext cx="47879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Relationships   Family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 to satisfying activities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Life choices   Dignity and Respect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F864DBA2-4A48-4413-8EE4-524621B5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6019800"/>
            <a:ext cx="281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Immediacy, Value and Probability of Reinforcement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Physical and Cognitive Effort</a:t>
            </a:r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3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E923BF3-BC97-4FA9-8AD0-A37B4567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IE" altLang="en-US"/>
              <a:t>The Five Term Contingency</a:t>
            </a:r>
            <a:endParaRPr lang="en-GB" altLang="en-US"/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45C76D6-6F08-4A85-AA60-CC3882C7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4240213"/>
            <a:ext cx="1974850" cy="5302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3C2F53DF-476A-4134-9B56-A5D93BB7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265613"/>
            <a:ext cx="268287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Consequence</a:t>
            </a: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BD224F5-0875-40C9-B96F-FCC62C6CA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4240213"/>
            <a:ext cx="811213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en-IE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504B4704-FA28-466E-A587-3E042A0F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097463"/>
            <a:ext cx="1974850" cy="50958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650C2F5B-8B7A-4C8F-9F8E-0422B5E6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935663"/>
            <a:ext cx="1974850" cy="53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Behaviour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IE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D6D79A31-11A6-44AA-AF6F-7F5A09660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287963"/>
            <a:ext cx="2682875" cy="11128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Differential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Reinforcement</a:t>
            </a: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36BA9254-5388-436A-BF56-B59447853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5534025"/>
            <a:ext cx="1412875" cy="528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Prompt</a:t>
            </a:r>
            <a:endParaRPr kumimoji="0" lang="en-IE" altLang="en-US" sz="2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D8BE45C0-82DC-4EE6-B50A-D4C4B14D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31797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CFD751E5-AD6F-470E-92DC-8BE49ADD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82913"/>
            <a:ext cx="1974850" cy="3157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Setting Events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e.g. Noise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Crowds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Predictability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Hunger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9E04B292-37DF-4659-AB59-3039D300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814513"/>
            <a:ext cx="8891587" cy="4814887"/>
          </a:xfrm>
          <a:prstGeom prst="rect">
            <a:avLst/>
          </a:prstGeom>
          <a:noFill/>
          <a:ln w="9525">
            <a:solidFill>
              <a:srgbClr val="CC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3EF0E75A-A58D-4EEB-A654-6FBC8687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295400"/>
            <a:ext cx="47879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Relationships   Family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 to satisfying activities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Life choices   Dignity and Respect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F864DBA2-4A48-4413-8EE4-524621B5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6019800"/>
            <a:ext cx="281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Immediacy, Value and Probability of Reinforcement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Physical and Cognitive Effort</a:t>
            </a:r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8935CCBB-E70F-49BB-A49A-7A3301DCB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3" y="3833813"/>
            <a:ext cx="2377974" cy="1431089"/>
          </a:xfr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8854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FF23-BF90-4EF8-A64D-BEA41F57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A758-3E64-43A3-BFBC-44704F8B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Where Should Your Dog Sleep? | UKs #1 Pet Blog">
            <a:extLst>
              <a:ext uri="{FF2B5EF4-FFF2-40B4-BE49-F238E27FC236}">
                <a16:creationId xmlns:a16="http://schemas.microsoft.com/office/drawing/2014/main" id="{6A336111-F69B-4234-AB1E-446C573A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6CB1B-E124-4DED-8DB3-22645538B6AB}"/>
              </a:ext>
            </a:extLst>
          </p:cNvPr>
          <p:cNvSpPr txBox="1"/>
          <p:nvPr/>
        </p:nvSpPr>
        <p:spPr>
          <a:xfrm>
            <a:off x="885702" y="311705"/>
            <a:ext cx="3071763" cy="983873"/>
          </a:xfrm>
          <a:prstGeom prst="cloudCallout">
            <a:avLst>
              <a:gd name="adj1" fmla="val 4187"/>
              <a:gd name="adj2" fmla="val 16943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I’m putting on a little weight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A6C14-8E34-4641-8F74-834FEF19AC7D}"/>
              </a:ext>
            </a:extLst>
          </p:cNvPr>
          <p:cNvSpPr txBox="1"/>
          <p:nvPr/>
        </p:nvSpPr>
        <p:spPr>
          <a:xfrm>
            <a:off x="4410858" y="711233"/>
            <a:ext cx="3651099" cy="1405533"/>
          </a:xfrm>
          <a:prstGeom prst="cloudCallout">
            <a:avLst>
              <a:gd name="adj1" fmla="val -46436"/>
              <a:gd name="adj2" fmla="val 91473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Man, I can’t believe I dropped that frisbee in the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958FA-CA66-4F41-8C1B-30F163988E71}"/>
              </a:ext>
            </a:extLst>
          </p:cNvPr>
          <p:cNvSpPr txBox="1"/>
          <p:nvPr/>
        </p:nvSpPr>
        <p:spPr>
          <a:xfrm>
            <a:off x="5024761" y="2717966"/>
            <a:ext cx="3879542" cy="983873"/>
          </a:xfrm>
          <a:prstGeom prst="cloudCallout">
            <a:avLst>
              <a:gd name="adj1" fmla="val -61319"/>
              <a:gd name="adj2" fmla="val 33626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 girls won’t like me tomorrow</a:t>
            </a:r>
          </a:p>
        </p:txBody>
      </p:sp>
    </p:spTree>
    <p:extLst>
      <p:ext uri="{BB962C8B-B14F-4D97-AF65-F5344CB8AC3E}">
        <p14:creationId xmlns:p14="http://schemas.microsoft.com/office/powerpoint/2010/main" val="59230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0B9A-A117-4C65-A35C-70735C30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C4562-5B94-4C44-ACDE-5179D4EF3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6" name="Picture 4" descr="Interesting Facts &amp; Information about Penguin for Kids">
            <a:extLst>
              <a:ext uri="{FF2B5EF4-FFF2-40B4-BE49-F238E27FC236}">
                <a16:creationId xmlns:a16="http://schemas.microsoft.com/office/drawing/2014/main" id="{26C833EC-CC44-4D13-9340-496D4EB9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85980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801</Words>
  <Application>Microsoft Office PowerPoint</Application>
  <PresentationFormat>On-screen Show (4:3)</PresentationFormat>
  <Paragraphs>202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MS PGothic</vt:lpstr>
      <vt:lpstr>Arial</vt:lpstr>
      <vt:lpstr>Calibri</vt:lpstr>
      <vt:lpstr>Calibri Light</vt:lpstr>
      <vt:lpstr>Impact</vt:lpstr>
      <vt:lpstr>Times New Roman</vt:lpstr>
      <vt:lpstr>3_Default Design</vt:lpstr>
      <vt:lpstr>4_Default Design</vt:lpstr>
      <vt:lpstr>6_Default Design</vt:lpstr>
      <vt:lpstr>3_Office Theme</vt:lpstr>
      <vt:lpstr>1_Office Theme</vt:lpstr>
      <vt:lpstr>4_Office Theme</vt:lpstr>
      <vt:lpstr>Office Theme</vt:lpstr>
      <vt:lpstr>Photo Editor Photo</vt:lpstr>
      <vt:lpstr>Microsoft Office Excel Chart</vt:lpstr>
      <vt:lpstr>PowerPoint Presentation</vt:lpstr>
      <vt:lpstr>PowerPoint Presentation</vt:lpstr>
      <vt:lpstr>PowerPoint Presentation</vt:lpstr>
      <vt:lpstr>What is compassion?</vt:lpstr>
      <vt:lpstr>PowerPoint Presentation</vt:lpstr>
      <vt:lpstr>The Five Term Contingency</vt:lpstr>
      <vt:lpstr>The Five Term Contingency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Brendan</vt:lpstr>
      <vt:lpstr>Five Steps in Behaviour Support</vt:lpstr>
      <vt:lpstr>1.Arousal</vt:lpstr>
      <vt:lpstr>2. Rapport</vt:lpstr>
      <vt:lpstr>3. Predictability &amp; engagement</vt:lpstr>
      <vt:lpstr>4. Alternative Communication</vt:lpstr>
      <vt:lpstr>PowerPoint Presentation</vt:lpstr>
      <vt:lpstr>PowerPoint Presentation</vt:lpstr>
      <vt:lpstr> FIVE STEPS IN BEHAVIOUR SUPPORT Low Arousal Rapport Building Predictability Communication Incentives </vt:lpstr>
      <vt:lpstr>Mindfulness is . . .</vt:lpstr>
      <vt:lpstr>Mindful caregiving increases happiness among individuals with profound multiple disabilities – Singh et al 2004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McClean</dc:creator>
  <cp:lastModifiedBy>Brian McClean</cp:lastModifiedBy>
  <cp:revision>15</cp:revision>
  <dcterms:created xsi:type="dcterms:W3CDTF">2022-01-31T13:03:55Z</dcterms:created>
  <dcterms:modified xsi:type="dcterms:W3CDTF">2022-02-01T21:51:04Z</dcterms:modified>
</cp:coreProperties>
</file>