
<file path=[Content_Types].xml><?xml version="1.0" encoding="utf-8"?>
<Types xmlns="http://schemas.openxmlformats.org/package/2006/content-types">
  <Default ContentType="application/x-fontdata" Extension="fntdata"/>
  <Default ContentType="image/jpeg" Extension="jpg"/>
  <Default ContentType="image/png" Extension="png"/>
  <Default ContentType="application/vnd.openxmlformats-package.relationships+xml" Extension="rels"/>
  <Default ContentType="application/xml" Extension="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arget="ppt/presentation.xml" Type="http://schemas.openxmlformats.org/officeDocument/2006/relationships/officeDocument"/></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aveSubsetFonts="1" strictFirstAndLastChars="0">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x="9144000" cy="5143500"/>
  <p:notesSz cx="6858000" cy="9144000"/>
  <p:embeddedFontLst>
    <p:embeddedFont>
      <p:font typeface="Economica"/>
      <p:regular r:id="rId22"/>
      <p:bold r:id="rId23"/>
      <p:italic r:id="rId24"/>
      <p:boldItalic r:id="rId25"/>
    </p:embeddedFont>
    <p:embeddedFont>
      <p:font typeface="Roboto"/>
      <p:regular r:id="rId26"/>
      <p:bold r:id="rId27"/>
      <p:italic r:id="rId28"/>
      <p:boldItalic r:id="rId29"/>
    </p:embeddedFont>
    <p:embeddedFont>
      <p:font typeface="Open Sans"/>
      <p:regular r:id="rId30"/>
      <p:bold r:id="rId31"/>
      <p:italic r:id="rId32"/>
      <p:boldItalic r:id="rId33"/>
    </p:embeddedFont>
  </p:embeddedFontLst>
  <p:defaultText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21F4195-0431-4A9F-AF32-680EBBAD51AD}">
  <a:tblStyle styleId="{721F4195-0431-4A9F-AF32-680EBBAD51AD}" styleName="Table_0">
    <a:wholeTbl>
      <a:tcTxStyle>
        <a:font>
          <a:latin typeface="Arial"/>
          <a:ea typeface="Arial"/>
          <a:cs typeface="Arial"/>
        </a:font>
        <a:srgbClr val="000000"/>
      </a:tcTxStyle>
      <a:tcStyle>
        <a:tcBdr>
          <a:left>
            <a:ln cap="flat" cmpd="sng" w="9525">
              <a:solidFill>
                <a:srgbClr val="9E9E9E"/>
              </a:solidFill>
              <a:prstDash val="solid"/>
              <a:round/>
              <a:headEnd len="sm" type="none" w="sm"/>
              <a:tailEnd len="sm" type="none" w="sm"/>
            </a:ln>
          </a:left>
          <a:right>
            <a:ln cap="flat" cmpd="sng" w="9525">
              <a:solidFill>
                <a:srgbClr val="9E9E9E"/>
              </a:solidFill>
              <a:prstDash val="solid"/>
              <a:round/>
              <a:headEnd len="sm" type="none" w="sm"/>
              <a:tailEnd len="sm" type="none" w="sm"/>
            </a:ln>
          </a:right>
          <a:top>
            <a:ln cap="flat" cmpd="sng" w="9525">
              <a:solidFill>
                <a:srgbClr val="9E9E9E"/>
              </a:solidFill>
              <a:prstDash val="solid"/>
              <a:round/>
              <a:headEnd len="sm" type="none" w="sm"/>
              <a:tailEnd len="sm" type="none" w="sm"/>
            </a:ln>
          </a:top>
          <a:bottom>
            <a:ln cap="flat" cmpd="sng" w="9525">
              <a:solidFill>
                <a:srgbClr val="9E9E9E"/>
              </a:solidFill>
              <a:prstDash val="solid"/>
              <a:round/>
              <a:headEnd len="sm" type="none" w="sm"/>
              <a:tailEnd len="sm" type="none" w="sm"/>
            </a:ln>
          </a:bottom>
          <a:insideH>
            <a:ln cap="flat" cmpd="sng" w="9525">
              <a:solidFill>
                <a:srgbClr val="9E9E9E"/>
              </a:solidFill>
              <a:prstDash val="solid"/>
              <a:round/>
              <a:headEnd len="sm" type="none" w="sm"/>
              <a:tailEnd len="sm" type="none" w="sm"/>
            </a:ln>
          </a:insideH>
          <a:insideV>
            <a:ln cap="flat" cmpd="sng" w="9525">
              <a:solidFill>
                <a:srgbClr val="9E9E9E"/>
              </a:solidFill>
              <a:prstDash val="solid"/>
              <a:round/>
              <a:headEnd len="sm" type="none" w="sm"/>
              <a:tailEnd len="sm" type="none" w="sm"/>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d="100" n="100"/>
          <a:sy d="100" n="100"/>
        </p:scale>
        <p:origin x="0" y="0"/>
      </p:cViewPr>
      <p:guideLst>
        <p:guide orient="horz" pos="1620"/>
        <p:guide pos="2880"/>
      </p:guideLst>
    </p:cSldViewPr>
  </p:slideViewPr>
</p:viewPr>
</file>

<file path=ppt/_rels/presentation.xml.rels><?xml version="1.0" encoding="UTF-8" standalone="yes"?><Relationships xmlns="http://schemas.openxmlformats.org/package/2006/relationships"><Relationship Id="rId33" Target="fonts/OpenSans-boldItalic.fntdata" Type="http://schemas.openxmlformats.org/officeDocument/2006/relationships/font"/><Relationship Id="rId32" Target="fonts/OpenSans-italic.fntdata" Type="http://schemas.openxmlformats.org/officeDocument/2006/relationships/font"/><Relationship Id="rId31" Target="fonts/OpenSans-bold.fntdata" Type="http://schemas.openxmlformats.org/officeDocument/2006/relationships/font"/><Relationship Id="rId30" Target="fonts/OpenSans-regular.fntdata" Type="http://schemas.openxmlformats.org/officeDocument/2006/relationships/font"/><Relationship Id="rId27" Target="fonts/Roboto-bold.fntdata" Type="http://schemas.openxmlformats.org/officeDocument/2006/relationships/font"/><Relationship Id="rId26" Target="fonts/Roboto-regular.fntdata" Type="http://schemas.openxmlformats.org/officeDocument/2006/relationships/font"/><Relationship Id="rId25" Target="fonts/Economica-boldItalic.fntdata" Type="http://schemas.openxmlformats.org/officeDocument/2006/relationships/font"/><Relationship Id="rId24" Target="fonts/Economica-italic.fntdata" Type="http://schemas.openxmlformats.org/officeDocument/2006/relationships/font"/><Relationship Id="rId21" Target="slides/slide15.xml" Type="http://schemas.openxmlformats.org/officeDocument/2006/relationships/slide"/><Relationship Id="rId19" Target="slides/slide13.xml" Type="http://schemas.openxmlformats.org/officeDocument/2006/relationships/slide"/><Relationship Id="rId20" Target="slides/slide14.xml" Type="http://schemas.openxmlformats.org/officeDocument/2006/relationships/slide"/><Relationship Id="rId18" Target="slides/slide12.xml" Type="http://schemas.openxmlformats.org/officeDocument/2006/relationships/slide"/><Relationship Id="rId17" Target="slides/slide11.xml" Type="http://schemas.openxmlformats.org/officeDocument/2006/relationships/slide"/><Relationship Id="rId16" Target="slides/slide10.xml" Type="http://schemas.openxmlformats.org/officeDocument/2006/relationships/slide"/><Relationship Id="rId15" Target="slides/slide9.xml" Type="http://schemas.openxmlformats.org/officeDocument/2006/relationships/slide"/><Relationship Id="rId14" Target="slides/slide8.xml" Type="http://schemas.openxmlformats.org/officeDocument/2006/relationships/slide"/><Relationship Id="rId13" Target="slides/slide7.xml" Type="http://schemas.openxmlformats.org/officeDocument/2006/relationships/slide"/><Relationship Id="rId12" Target="slides/slide6.xml" Type="http://schemas.openxmlformats.org/officeDocument/2006/relationships/slide"/><Relationship Id="rId11" Target="slides/slide5.xml" Type="http://schemas.openxmlformats.org/officeDocument/2006/relationships/slide"/><Relationship Id="rId10" Target="slides/slide4.xml" Type="http://schemas.openxmlformats.org/officeDocument/2006/relationships/slide"/><Relationship Id="rId9" Target="slides/slide3.xml" Type="http://schemas.openxmlformats.org/officeDocument/2006/relationships/slide"/><Relationship Id="rId8" Target="slides/slide2.xml" Type="http://schemas.openxmlformats.org/officeDocument/2006/relationships/slide"/><Relationship Id="rId7" Target="slides/slide1.xml" Type="http://schemas.openxmlformats.org/officeDocument/2006/relationships/slide"/><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3" Target="fonts/Economica-bold.fntdata" Type="http://schemas.openxmlformats.org/officeDocument/2006/relationships/font"/><Relationship Id="rId29" Target="fonts/Roboto-boldItalic.fntdata" Type="http://schemas.openxmlformats.org/officeDocument/2006/relationships/font"/><Relationship Id="rId2" Target="viewProps.xml" Type="http://schemas.openxmlformats.org/officeDocument/2006/relationships/viewProps"/><Relationship Id="rId22" Target="fonts/Economica-regular.fntdata" Type="http://schemas.openxmlformats.org/officeDocument/2006/relationships/font"/><Relationship Id="rId28" Target="fonts/Roboto-italic.fntdata" Type="http://schemas.openxmlformats.org/officeDocument/2006/relationships/font"/><Relationship Id="rId1" Target="theme/theme2.xml" Type="http://schemas.openxmlformats.org/officeDocument/2006/relationships/theme"/></Relationships>
</file>

<file path=ppt/notesMasters/_rels/notesMaster1.xml.rels><?xml version="1.0" encoding="UTF-8" standalone="yes"?><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type="none" w="sm"/>
            <a:tailEnd len="sm" type="none" w="sm"/>
          </a:ln>
        </p:spPr>
      </p:sp>
      <p:sp>
        <p:nvSpPr>
          <p:cNvPr id="4" name="Google Shape;4;n"/>
          <p:cNvSpPr txBox="1"/>
          <p:nvPr>
            <p:ph idx="1" type="body"/>
          </p:nvPr>
        </p:nvSpPr>
        <p:spPr>
          <a:xfrm>
            <a:off x="685800" y="4343400"/>
            <a:ext cx="5486400" cy="4114800"/>
          </a:xfrm>
          <a:prstGeom prst="rect">
            <a:avLst/>
          </a:prstGeom>
          <a:noFill/>
          <a:ln>
            <a:noFill/>
          </a:ln>
        </p:spPr>
        <p:txBody>
          <a:bodyPr anchor="t" anchorCtr="0" bIns="91425" lIns="91425" numCol="1" rIns="91425" spcFirstLastPara="1" tIns="91425" wrap="square">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folHlink="folHlink" hlink="hlink" tx1="dk1" tx2="lt2"/>
  <p:notes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10.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11.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12.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13.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14.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15.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2.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3.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4.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5.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6.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7.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8.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_rels/notesSlide9.xml.rels><?xml version="1.0" encoding="UTF-8" standalone="yes"?><Relationships xmlns="http://schemas.openxmlformats.org/package/2006/relationships"><Relationship Id="rId1"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0d9c372e53_0_1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0d9c372e53_0_188: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Operationally defining compassion</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Remembering those key definitions from earlier</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Roach in 2007: immersion into the pain, brokenness, fear, and anguish of another, even when that person is a stranger (Roach, 2007).</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Good old fashion dictionary definition in 2010:  a sympathetic consciousness of others’ distress with a desire to alleviate it; feeling and exhibiting concern and empathy for others (Merriam-Webster, 2010).</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Lown et al 2014: the recognition, empathic understanding of and emotional resonance with the concerns, pain, distress or suffering of others coupled with motivation and relational action to ameliorate these conditions (Lown et al 2014)</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 Rohrer et al 2021: Empathetic and collaborative processes that promote parental/caregiver involvement, are nondirective, personal, and are likely to lead to continued services, empowered families, and positive experiences with ABA (Rohrer et al, 2021).</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Compassionate care operationally defined </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Immersion into another person to understand and reduce their distress from an empathetic or concerned perspective with the intent to promote collaborative, nondirective, and empowering support.</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10d9c372e53_0_3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10d9c372e53_0_331: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lnSpc>
                <a:spcPct val="115000"/>
              </a:lnSpc>
              <a:spcBef>
                <a:spcPts val="0"/>
              </a:spcBef>
              <a:spcAft>
                <a:spcPts val="0"/>
              </a:spcAft>
              <a:buNone/>
            </a:pPr>
            <a:r>
              <a:rPr altLang="en" lang="en" sz="1200">
                <a:solidFill>
                  <a:schemeClr val="dk1"/>
                </a:solidFill>
                <a:latin typeface="Times New Roman"/>
                <a:ea typeface="Times New Roman"/>
                <a:cs typeface="Times New Roman"/>
                <a:sym typeface="Times New Roman"/>
              </a:rPr>
              <a:t>This is the definition we’ve come up with. These are the areas represented across all scales. They add up.</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0c1a64ccda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0c1a64ccda_0_68: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rPr altLang="en" lang="en"/>
              <a:t>Read the slide</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0c1a64ccda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0c1a64ccda_0_73: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10c1a64ccda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10c1a64ccda_0_78: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Looking towards the future (summary)</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Understanding compassionate care</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It’s IMPORTANT. Not just for us, but for everyone who comes after us.</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Defining compassionate care from the perspective of a behavior analyst can be tricky - but maybe that’s ok for now. More concrete terms will develop over time - we’ve already seen that progression from 2007 &gt; 2010 &gt; 2014 &gt; 2021.</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Compassionate care operationally defined </a:t>
            </a:r>
            <a:endParaRPr sz="1200">
              <a:solidFill>
                <a:schemeClr val="dk1"/>
              </a:solidFill>
              <a:latin typeface="Times New Roman"/>
              <a:ea typeface="Times New Roman"/>
              <a:cs typeface="Times New Roman"/>
              <a:sym typeface="Times New Roman"/>
            </a:endParaRPr>
          </a:p>
          <a:p>
            <a:pPr algn="l" indent="-304800" lvl="4" marL="2286000" rtl="0">
              <a:lnSpc>
                <a:spcPct val="115000"/>
              </a:lnSpc>
              <a:spcBef>
                <a:spcPts val="0"/>
              </a:spcBef>
              <a:spcAft>
                <a:spcPts val="0"/>
              </a:spcAft>
              <a:buClr>
                <a:schemeClr val="dk1"/>
              </a:buClr>
              <a:buSzPts val="1200"/>
              <a:buFont typeface="Times New Roman"/>
              <a:buAutoNum type="arabicParenBoth"/>
            </a:pPr>
            <a:r>
              <a:rPr altLang="en" lang="en" sz="1200">
                <a:solidFill>
                  <a:schemeClr val="dk1"/>
                </a:solidFill>
                <a:latin typeface="Times New Roman"/>
                <a:ea typeface="Times New Roman"/>
                <a:cs typeface="Times New Roman"/>
                <a:sym typeface="Times New Roman"/>
              </a:rPr>
              <a:t>Immersion into another person to understand and reduce their distress from an empathetic or concerned perspective with the intent to promote collaborative, nondirective, and empowering support.</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Measuring compassionate care is as important as defining us. We examined three scales: compassionate care assessment tool (CCAT), the compassion scale (CS), and the Schwartz compassionate care scale (SCCS)</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VIP overlap</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All three scales emphasize the importance of:</a:t>
            </a:r>
            <a:endParaRPr sz="1200">
              <a:solidFill>
                <a:schemeClr val="dk1"/>
              </a:solidFill>
              <a:latin typeface="Times New Roman"/>
              <a:ea typeface="Times New Roman"/>
              <a:cs typeface="Times New Roman"/>
              <a:sym typeface="Times New Roman"/>
            </a:endParaRPr>
          </a:p>
          <a:p>
            <a:pPr algn="l" indent="-304800" lvl="4" marL="2286000" rtl="0">
              <a:lnSpc>
                <a:spcPct val="115000"/>
              </a:lnSpc>
              <a:spcBef>
                <a:spcPts val="0"/>
              </a:spcBef>
              <a:spcAft>
                <a:spcPts val="0"/>
              </a:spcAft>
              <a:buClr>
                <a:schemeClr val="dk1"/>
              </a:buClr>
              <a:buSzPts val="1200"/>
              <a:buFont typeface="Times New Roman"/>
              <a:buAutoNum type="arabicParenBoth"/>
            </a:pPr>
            <a:r>
              <a:rPr altLang="en" lang="en" sz="1200">
                <a:solidFill>
                  <a:schemeClr val="dk1"/>
                </a:solidFill>
                <a:latin typeface="Times New Roman"/>
                <a:ea typeface="Times New Roman"/>
                <a:cs typeface="Times New Roman"/>
                <a:sym typeface="Times New Roman"/>
              </a:rPr>
              <a:t>The provider eases pain, anxiety, and emotions associated with the treatment. They acknowledge these sensitively and attentively.</a:t>
            </a:r>
            <a:endParaRPr sz="1200">
              <a:solidFill>
                <a:schemeClr val="dk1"/>
              </a:solidFill>
              <a:latin typeface="Times New Roman"/>
              <a:ea typeface="Times New Roman"/>
              <a:cs typeface="Times New Roman"/>
              <a:sym typeface="Times New Roman"/>
            </a:endParaRPr>
          </a:p>
          <a:p>
            <a:pPr algn="l" indent="-304800" lvl="4" marL="2286000" rtl="0">
              <a:lnSpc>
                <a:spcPct val="115000"/>
              </a:lnSpc>
              <a:spcBef>
                <a:spcPts val="0"/>
              </a:spcBef>
              <a:spcAft>
                <a:spcPts val="0"/>
              </a:spcAft>
              <a:buClr>
                <a:schemeClr val="dk1"/>
              </a:buClr>
              <a:buSzPts val="1200"/>
              <a:buFont typeface="Times New Roman"/>
              <a:buAutoNum type="arabicParenBoth"/>
            </a:pPr>
            <a:r>
              <a:rPr altLang="en" lang="en" sz="1200">
                <a:solidFill>
                  <a:schemeClr val="dk1"/>
                </a:solidFill>
                <a:latin typeface="Times New Roman"/>
                <a:ea typeface="Times New Roman"/>
                <a:cs typeface="Times New Roman"/>
                <a:sym typeface="Times New Roman"/>
              </a:rPr>
              <a:t>The provider understands the issue at hand and explains it in a way that helps the patient understand the issue and their options. </a:t>
            </a:r>
            <a:endParaRPr sz="1200">
              <a:solidFill>
                <a:schemeClr val="dk1"/>
              </a:solidFill>
              <a:latin typeface="Times New Roman"/>
              <a:ea typeface="Times New Roman"/>
              <a:cs typeface="Times New Roman"/>
              <a:sym typeface="Times New Roman"/>
            </a:endParaRPr>
          </a:p>
          <a:p>
            <a:pPr algn="l" indent="-304800" lvl="4" marL="2286000" rtl="0">
              <a:lnSpc>
                <a:spcPct val="115000"/>
              </a:lnSpc>
              <a:spcBef>
                <a:spcPts val="0"/>
              </a:spcBef>
              <a:spcAft>
                <a:spcPts val="0"/>
              </a:spcAft>
              <a:buClr>
                <a:schemeClr val="dk1"/>
              </a:buClr>
              <a:buSzPts val="1200"/>
              <a:buFont typeface="Times New Roman"/>
              <a:buAutoNum type="arabicParenBoth"/>
            </a:pPr>
            <a:r>
              <a:rPr altLang="en" lang="en" sz="1200">
                <a:solidFill>
                  <a:schemeClr val="dk1"/>
                </a:solidFill>
                <a:latin typeface="Times New Roman"/>
                <a:ea typeface="Times New Roman"/>
                <a:cs typeface="Times New Roman"/>
                <a:sym typeface="Times New Roman"/>
              </a:rPr>
              <a:t>The provider does not judge and encourages the patient to ask questions and be involved in their treatment. </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We concluded that if someone has compassion, then they can be taught compassionate care. </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If it's a behavior, we can teach it.</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BST for compassionate care follows the same model as anything else using BST: Instruction, modeling, rehearsal, feedback</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10c1a64ccda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10c1a64ccda_0_83: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10c1a64ccda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10c1a64ccda_0_53: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Understanding compassionate care</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First of all, why is it important?</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We’re kinda robots?</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Ok not really - but we are often accused of being robotic. With the rigor and structure that behavior analysis is based on, without formal instruction on compassionate care skills, it is understandable why so many view our instruction as robotic. We, as a field, need to do better.</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Defining compassionate care from the perspective of a behavior analyst can be tricky - a lot of the definitions are based in deeply mentalistic terms and saturated with feelings. (make a grossed out sound) As much as the world would like to think that behavior analysts are robots, we aren’t - therefore, I invite you on a journey of suspension of disbelief. </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We see more concrete parameters as time progresses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0d9c372e5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0d9c372e53_0_6: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Definitions over the years - gradual development of the definition. Try and pick out some key words and later, we’ll create our own operational definition</a:t>
            </a:r>
            <a:endParaRPr sz="1200">
              <a:solidFill>
                <a:schemeClr val="dk1"/>
              </a:solidFill>
              <a:latin typeface="Times New Roman"/>
              <a:ea typeface="Times New Roman"/>
              <a:cs typeface="Times New Roman"/>
              <a:sym typeface="Times New Roman"/>
            </a:endParaRPr>
          </a:p>
          <a:p>
            <a:pPr algn="l" indent="-304800" lvl="0"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2007: immersion into the pain, brokenness, fear, and anguish of another, even when that person is a stranger (Roach, 2007).</a:t>
            </a:r>
            <a:endParaRPr sz="1200">
              <a:solidFill>
                <a:schemeClr val="dk1"/>
              </a:solidFill>
              <a:latin typeface="Times New Roman"/>
              <a:ea typeface="Times New Roman"/>
              <a:cs typeface="Times New Roman"/>
              <a:sym typeface="Times New Roman"/>
            </a:endParaRPr>
          </a:p>
          <a:p>
            <a:pPr algn="l" indent="-304800" lvl="0"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2010:  a sympathetic consciousness of others’ distress with a desire to alleviate it; feeling and exhibiting concern and empathy for others (Merriam-Webster, 2010).</a:t>
            </a:r>
            <a:endParaRPr sz="1200">
              <a:solidFill>
                <a:schemeClr val="dk1"/>
              </a:solidFill>
              <a:latin typeface="Times New Roman"/>
              <a:ea typeface="Times New Roman"/>
              <a:cs typeface="Times New Roman"/>
              <a:sym typeface="Times New Roman"/>
            </a:endParaRPr>
          </a:p>
          <a:p>
            <a:pPr algn="l" indent="-304800" lvl="0"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2014: the recognition, empathic understanding of and emotional resonance with the concerns, pain, distress or suffering of others coupled with motivation and relational action to ameliorate these conditions (Lown et al 2014)</a:t>
            </a:r>
            <a:endParaRPr sz="1200">
              <a:solidFill>
                <a:schemeClr val="dk1"/>
              </a:solidFill>
              <a:latin typeface="Times New Roman"/>
              <a:ea typeface="Times New Roman"/>
              <a:cs typeface="Times New Roman"/>
              <a:sym typeface="Times New Roman"/>
            </a:endParaRPr>
          </a:p>
          <a:p>
            <a:pPr algn="l" indent="-304800" lvl="0"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highlight>
                  <a:srgbClr val="FFFFFF"/>
                </a:highlight>
                <a:latin typeface="Times New Roman"/>
                <a:ea typeface="Times New Roman"/>
                <a:cs typeface="Times New Roman"/>
                <a:sym typeface="Times New Roman"/>
              </a:rPr>
              <a:t>2021: Empathetic and collaborative processes that promote parental/caregiver involvement, are nondirective, personal, and are likely to lead to continued services, empowered families, and positive experiences with ABA (Rohrer et al, 2021).</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10c1a64ccda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10c1a64ccda_0_58: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Measuring compassionate care - the three scales we’re gonna compare are the compassionate care assessment tool (CCAT), the compassion scale (CS), and the Schwartz compassionate care scale (SCCS)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10d9c372e53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10d9c372e53_0_26: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Measuring compassionate care </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Compassionate care assessment tool (CCAT) (Burnell &amp; Agan, 2013). </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Distributed in clinical settings as part of the outpatient process. Combo of spiritual needs assessment and the caring behaviors inventory</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Top 5 ranking questions (by patient agreement of importance)</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Helped control pain</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Understood medical issue</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Worked competently</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Skilled with equipment</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Treated you without judgment</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Questions ranked on a likert scale 1-4</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Fogarty’s compassion scale</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2 videos: one demonstrated a doctor explaining the treatment process for his patient’s cancer. The 2nd video did the same but added 40 seconds of compassionate phrases: “I know this is a tough experience to go through and I want you to know that I am here with you. Some of the things that I say to you today may be difficult to understand, so I want you to feel comfortable in stopping me if something I say is confusing or doesn’t make sense. We are here together, and we will go through this together”</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Spoiler:  these extra 40 seconds reduced patient anxiety SIGNIFICANTLY when compared to the control group. Affected decision on whether or not to proceed with the treatment.</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5 items atient rated compassionate statements by physician:</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Wants what is best for the patient</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Cares about the patient</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Acknowledges patient’s emotions</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Encourages patient’s questions</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Encourages patient involvement in treatment decision</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12 Item Schwartz compassionate care scale &gt;&gt;&gt; LETS GO</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So obviously 12 items</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Non hospitalized patients were sampled using an online platform - goal is to gauge compassionate care and gaps in its demonstration</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12 items include:</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Expressing sensitivity, caring, and compassion</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Striving to understand emotional needs</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Considering the effect of the illness on you, your family, and those close to you</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Listen attentively</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Convey info in a way that it understandable</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Gain your trust</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Always involve you in decisions about your treatment</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Comfortably discuss sensitive/emotional/psychological issues</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Treat you as a person, not a disease</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Show respect for you and all those that you love</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Communicate results in a timely and sensitive manner</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Spend enough time with you</a:t>
            </a:r>
            <a:endParaRPr>
              <a:solidFill>
                <a:schemeClr val="dk1"/>
              </a:solidFill>
            </a:endParaRPr>
          </a:p>
          <a:p>
            <a:pPr algn="l" indent="0" lvl="0" marL="0" rt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105c25840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105c258406_0_0: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105c25840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105c258406_0_5: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0d9c372e53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0d9c372e53_0_171: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304800" lvl="0" marL="457200" rtl="0">
              <a:lnSpc>
                <a:spcPct val="115000"/>
              </a:lnSpc>
              <a:spcBef>
                <a:spcPts val="0"/>
              </a:spcBef>
              <a:spcAft>
                <a:spcPts val="0"/>
              </a:spcAft>
              <a:buClr>
                <a:schemeClr val="dk1"/>
              </a:buClr>
              <a:buSzPts val="1200"/>
              <a:buFont typeface="Times New Roman"/>
              <a:buAutoNum type="romanUcPeriod"/>
            </a:pPr>
            <a:r>
              <a:rPr altLang="en" lang="en" sz="1200">
                <a:solidFill>
                  <a:schemeClr val="dk1"/>
                </a:solidFill>
                <a:latin typeface="Times New Roman"/>
                <a:ea typeface="Times New Roman"/>
                <a:cs typeface="Times New Roman"/>
                <a:sym typeface="Times New Roman"/>
              </a:rPr>
              <a:t>Measuring compassionate care - where’s the overlap?</a:t>
            </a:r>
            <a:endParaRPr sz="1200">
              <a:solidFill>
                <a:schemeClr val="dk1"/>
              </a:solidFill>
              <a:latin typeface="Times New Roman"/>
              <a:ea typeface="Times New Roman"/>
              <a:cs typeface="Times New Roman"/>
              <a:sym typeface="Times New Roman"/>
            </a:endParaRPr>
          </a:p>
          <a:p>
            <a:pPr algn="l" indent="-304800" lvl="1" marL="914400" rtl="0">
              <a:lnSpc>
                <a:spcPct val="115000"/>
              </a:lnSpc>
              <a:spcBef>
                <a:spcPts val="0"/>
              </a:spcBef>
              <a:spcAft>
                <a:spcPts val="0"/>
              </a:spcAft>
              <a:buClr>
                <a:schemeClr val="dk1"/>
              </a:buClr>
              <a:buSzPts val="1200"/>
              <a:buFont typeface="Times New Roman"/>
              <a:buAutoNum type="alphaUcPeriod"/>
            </a:pPr>
            <a:r>
              <a:rPr altLang="en" lang="en" sz="1200">
                <a:solidFill>
                  <a:schemeClr val="dk1"/>
                </a:solidFill>
                <a:latin typeface="Times New Roman"/>
                <a:ea typeface="Times New Roman"/>
                <a:cs typeface="Times New Roman"/>
                <a:sym typeface="Times New Roman"/>
              </a:rPr>
              <a:t>Reviewing all three of these skills brings me to the conclusion of the truth lying in the unofficial IOA - i.e. the overlap</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All three scales emphasize the importance of:</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The provider eases pain, anxiety, and emotions associated with the treatment. They acknowledge these sensitively and attentively.</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The provider understands the issue at hand and explains it in a way that helps the patient understand the issue and their options. </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The provider does not judge and encourages the patient to ask questions and be involved in their treatment. </a:t>
            </a:r>
            <a:endParaRPr sz="1200">
              <a:solidFill>
                <a:schemeClr val="dk1"/>
              </a:solidFill>
              <a:latin typeface="Times New Roman"/>
              <a:ea typeface="Times New Roman"/>
              <a:cs typeface="Times New Roman"/>
              <a:sym typeface="Times New Roman"/>
            </a:endParaRPr>
          </a:p>
          <a:p>
            <a:pPr algn="l" indent="-304800" lvl="2" marL="1371600" rtl="0">
              <a:lnSpc>
                <a:spcPct val="115000"/>
              </a:lnSpc>
              <a:spcBef>
                <a:spcPts val="0"/>
              </a:spcBef>
              <a:spcAft>
                <a:spcPts val="0"/>
              </a:spcAft>
              <a:buClr>
                <a:schemeClr val="dk1"/>
              </a:buClr>
              <a:buSzPts val="1200"/>
              <a:buFont typeface="Times New Roman"/>
              <a:buAutoNum type="arabicPeriod"/>
            </a:pPr>
            <a:r>
              <a:rPr altLang="en" lang="en" sz="1200">
                <a:solidFill>
                  <a:schemeClr val="dk1"/>
                </a:solidFill>
                <a:latin typeface="Times New Roman"/>
                <a:ea typeface="Times New Roman"/>
                <a:cs typeface="Times New Roman"/>
                <a:sym typeface="Times New Roman"/>
              </a:rPr>
              <a:t>This, of course, does not discount the importance of the parts of the scales that do not overlap - For example, I think that it's super important for providers to consider the effects on the family.</a:t>
            </a:r>
            <a:endParaRPr sz="1200">
              <a:solidFill>
                <a:schemeClr val="dk1"/>
              </a:solidFill>
              <a:latin typeface="Times New Roman"/>
              <a:ea typeface="Times New Roman"/>
              <a:cs typeface="Times New Roman"/>
              <a:sym typeface="Times New Roman"/>
            </a:endParaRPr>
          </a:p>
          <a:p>
            <a:pPr algn="l" indent="-304800" lvl="3" marL="1828800" rtl="0">
              <a:lnSpc>
                <a:spcPct val="115000"/>
              </a:lnSpc>
              <a:spcBef>
                <a:spcPts val="0"/>
              </a:spcBef>
              <a:spcAft>
                <a:spcPts val="0"/>
              </a:spcAft>
              <a:buClr>
                <a:schemeClr val="dk1"/>
              </a:buClr>
              <a:buSzPts val="1200"/>
              <a:buFont typeface="Times New Roman"/>
              <a:buAutoNum type="alphaLcParenR"/>
            </a:pPr>
            <a:r>
              <a:rPr altLang="en" lang="en" sz="1200">
                <a:solidFill>
                  <a:schemeClr val="dk1"/>
                </a:solidFill>
                <a:latin typeface="Times New Roman"/>
                <a:ea typeface="Times New Roman"/>
                <a:cs typeface="Times New Roman"/>
                <a:sym typeface="Times New Roman"/>
              </a:rPr>
              <a:t>However, if we break this down as simply as possible, these areas are considered the VIP ratings of compassionate care.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0c1a64ccda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0c1a64ccda_0_63:notes"/>
          <p:cNvSpPr txBox="1"/>
          <p:nvPr>
            <p:ph idx="1" type="body"/>
          </p:nvPr>
        </p:nvSpPr>
        <p:spPr>
          <a:xfrm>
            <a:off x="685800" y="4343400"/>
            <a:ext cx="5486400" cy="4114800"/>
          </a:xfrm>
          <a:prstGeom prst="rect">
            <a:avLst/>
          </a:prstGeom>
        </p:spPr>
        <p:txBody>
          <a:bodyPr anchor="t" anchorCtr="0" bIns="91425" lIns="91425" numCol="1" rIns="91425" spcFirstLastPara="1" tIns="91425" wrap="square">
            <a:noAutofit/>
          </a:bodyPr>
          <a:lstStyle/>
          <a:p>
            <a:pPr algn="l" indent="0" lvl="0" marL="0" rtl="0">
              <a:spcBef>
                <a:spcPts val="0"/>
              </a:spcBef>
              <a:spcAft>
                <a:spcPts val="0"/>
              </a:spcAft>
              <a:buNone/>
            </a:pPr>
            <a:r>
              <a:rPr altLang="en" lang="en"/>
              <a:t>Just read the slide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type="none" w="sm"/>
            <a:tailEnd len="sm" type="none" w="sm"/>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type="none" w="sm"/>
            <a:tailEnd len="sm" type="none" w="sm"/>
          </a:ln>
        </p:spPr>
      </p:sp>
      <p:sp>
        <p:nvSpPr>
          <p:cNvPr id="12" name="Google Shape;12;p2"/>
          <p:cNvSpPr txBox="1"/>
          <p:nvPr>
            <p:ph type="ctrTitle"/>
          </p:nvPr>
        </p:nvSpPr>
        <p:spPr>
          <a:xfrm>
            <a:off x="3044700" y="1444255"/>
            <a:ext cx="3054600" cy="1537200"/>
          </a:xfrm>
          <a:prstGeom prst="rect">
            <a:avLst/>
          </a:prstGeom>
        </p:spPr>
        <p:txBody>
          <a:bodyPr anchor="b" anchorCtr="0" bIns="91425" lIns="91425" numCol="1" rIns="91425" spcFirstLastPara="1" tIns="91425" wrap="square">
            <a:normAutofit/>
          </a:bodyPr>
          <a:lstStyle>
            <a:lvl1pPr algn="ctr" lvl="0">
              <a:spcBef>
                <a:spcPts val="0"/>
              </a:spcBef>
              <a:spcAft>
                <a:spcPts val="0"/>
              </a:spcAft>
              <a:buSzPts val="4200"/>
              <a:buNone/>
              <a:defRPr/>
            </a:lvl1pPr>
            <a:lvl2pPr algn="ctr" lvl="1">
              <a:spcBef>
                <a:spcPts val="0"/>
              </a:spcBef>
              <a:spcAft>
                <a:spcPts val="0"/>
              </a:spcAft>
              <a:buSzPts val="4200"/>
              <a:buNone/>
              <a:defRPr/>
            </a:lvl2pPr>
            <a:lvl3pPr algn="ctr" lvl="2">
              <a:spcBef>
                <a:spcPts val="0"/>
              </a:spcBef>
              <a:spcAft>
                <a:spcPts val="0"/>
              </a:spcAft>
              <a:buSzPts val="4200"/>
              <a:buNone/>
              <a:defRPr/>
            </a:lvl3pPr>
            <a:lvl4pPr algn="ctr" lvl="3">
              <a:spcBef>
                <a:spcPts val="0"/>
              </a:spcBef>
              <a:spcAft>
                <a:spcPts val="0"/>
              </a:spcAft>
              <a:buSzPts val="4200"/>
              <a:buNone/>
              <a:defRPr/>
            </a:lvl4pPr>
            <a:lvl5pPr algn="ctr" lvl="4">
              <a:spcBef>
                <a:spcPts val="0"/>
              </a:spcBef>
              <a:spcAft>
                <a:spcPts val="0"/>
              </a:spcAft>
              <a:buSzPts val="4200"/>
              <a:buNone/>
              <a:defRPr/>
            </a:lvl5pPr>
            <a:lvl6pPr algn="ctr" lvl="5">
              <a:spcBef>
                <a:spcPts val="0"/>
              </a:spcBef>
              <a:spcAft>
                <a:spcPts val="0"/>
              </a:spcAft>
              <a:buSzPts val="4200"/>
              <a:buNone/>
              <a:defRPr/>
            </a:lvl6pPr>
            <a:lvl7pPr algn="ctr" lvl="6">
              <a:spcBef>
                <a:spcPts val="0"/>
              </a:spcBef>
              <a:spcAft>
                <a:spcPts val="0"/>
              </a:spcAft>
              <a:buSzPts val="4200"/>
              <a:buNone/>
              <a:defRPr/>
            </a:lvl7pPr>
            <a:lvl8pPr algn="ctr" lvl="7">
              <a:spcBef>
                <a:spcPts val="0"/>
              </a:spcBef>
              <a:spcAft>
                <a:spcPts val="0"/>
              </a:spcAft>
              <a:buSzPts val="4200"/>
              <a:buNone/>
              <a:defRPr/>
            </a:lvl8pPr>
            <a:lvl9pPr algn="ctr" lvl="8">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t" anchorCtr="0" bIns="91425" lIns="91425" numCol="1" rIns="91425" spcFirstLastPara="1" tIns="91425" wrap="square">
            <a:normAutofit/>
          </a:bodyPr>
          <a:lstStyle>
            <a:lvl1pPr algn="ctr" lvl="0">
              <a:lnSpc>
                <a:spcPct val="100000"/>
              </a:lnSpc>
              <a:spcBef>
                <a:spcPts val="0"/>
              </a:spcBef>
              <a:spcAft>
                <a:spcPts val="0"/>
              </a:spcAft>
              <a:buSzPts val="2100"/>
              <a:buFont typeface="Economica"/>
              <a:buNone/>
              <a:defRPr sz="2100">
                <a:latin typeface="Economica"/>
                <a:ea typeface="Economica"/>
                <a:cs typeface="Economica"/>
                <a:sym typeface="Economica"/>
              </a:defRPr>
            </a:lvl1pPr>
            <a:lvl2pPr algn="ctr" lvl="1">
              <a:lnSpc>
                <a:spcPct val="100000"/>
              </a:lnSpc>
              <a:spcBef>
                <a:spcPts val="0"/>
              </a:spcBef>
              <a:spcAft>
                <a:spcPts val="0"/>
              </a:spcAft>
              <a:buSzPts val="2100"/>
              <a:buFont typeface="Economica"/>
              <a:buNone/>
              <a:defRPr sz="2100">
                <a:latin typeface="Economica"/>
                <a:ea typeface="Economica"/>
                <a:cs typeface="Economica"/>
                <a:sym typeface="Economica"/>
              </a:defRPr>
            </a:lvl2pPr>
            <a:lvl3pPr algn="ctr" lvl="2">
              <a:lnSpc>
                <a:spcPct val="100000"/>
              </a:lnSpc>
              <a:spcBef>
                <a:spcPts val="0"/>
              </a:spcBef>
              <a:spcAft>
                <a:spcPts val="0"/>
              </a:spcAft>
              <a:buSzPts val="2100"/>
              <a:buFont typeface="Economica"/>
              <a:buNone/>
              <a:defRPr sz="2100">
                <a:latin typeface="Economica"/>
                <a:ea typeface="Economica"/>
                <a:cs typeface="Economica"/>
                <a:sym typeface="Economica"/>
              </a:defRPr>
            </a:lvl3pPr>
            <a:lvl4pPr algn="ctr" lvl="3">
              <a:lnSpc>
                <a:spcPct val="100000"/>
              </a:lnSpc>
              <a:spcBef>
                <a:spcPts val="0"/>
              </a:spcBef>
              <a:spcAft>
                <a:spcPts val="0"/>
              </a:spcAft>
              <a:buSzPts val="2100"/>
              <a:buFont typeface="Economica"/>
              <a:buNone/>
              <a:defRPr sz="2100">
                <a:latin typeface="Economica"/>
                <a:ea typeface="Economica"/>
                <a:cs typeface="Economica"/>
                <a:sym typeface="Economica"/>
              </a:defRPr>
            </a:lvl4pPr>
            <a:lvl5pPr algn="ctr" lvl="4">
              <a:lnSpc>
                <a:spcPct val="100000"/>
              </a:lnSpc>
              <a:spcBef>
                <a:spcPts val="0"/>
              </a:spcBef>
              <a:spcAft>
                <a:spcPts val="0"/>
              </a:spcAft>
              <a:buSzPts val="2100"/>
              <a:buFont typeface="Economica"/>
              <a:buNone/>
              <a:defRPr sz="2100">
                <a:latin typeface="Economica"/>
                <a:ea typeface="Economica"/>
                <a:cs typeface="Economica"/>
                <a:sym typeface="Economica"/>
              </a:defRPr>
            </a:lvl5pPr>
            <a:lvl6pPr algn="ctr" lvl="5">
              <a:lnSpc>
                <a:spcPct val="100000"/>
              </a:lnSpc>
              <a:spcBef>
                <a:spcPts val="0"/>
              </a:spcBef>
              <a:spcAft>
                <a:spcPts val="0"/>
              </a:spcAft>
              <a:buSzPts val="2100"/>
              <a:buFont typeface="Economica"/>
              <a:buNone/>
              <a:defRPr sz="2100">
                <a:latin typeface="Economica"/>
                <a:ea typeface="Economica"/>
                <a:cs typeface="Economica"/>
                <a:sym typeface="Economica"/>
              </a:defRPr>
            </a:lvl6pPr>
            <a:lvl7pPr algn="ctr" lvl="6">
              <a:lnSpc>
                <a:spcPct val="100000"/>
              </a:lnSpc>
              <a:spcBef>
                <a:spcPts val="0"/>
              </a:spcBef>
              <a:spcAft>
                <a:spcPts val="0"/>
              </a:spcAft>
              <a:buSzPts val="2100"/>
              <a:buFont typeface="Economica"/>
              <a:buNone/>
              <a:defRPr sz="2100">
                <a:latin typeface="Economica"/>
                <a:ea typeface="Economica"/>
                <a:cs typeface="Economica"/>
                <a:sym typeface="Economica"/>
              </a:defRPr>
            </a:lvl7pPr>
            <a:lvl8pPr algn="ctr" lvl="7">
              <a:lnSpc>
                <a:spcPct val="100000"/>
              </a:lnSpc>
              <a:spcBef>
                <a:spcPts val="0"/>
              </a:spcBef>
              <a:spcAft>
                <a:spcPts val="0"/>
              </a:spcAft>
              <a:buSzPts val="2100"/>
              <a:buFont typeface="Economica"/>
              <a:buNone/>
              <a:defRPr sz="2100">
                <a:latin typeface="Economica"/>
                <a:ea typeface="Economica"/>
                <a:cs typeface="Economica"/>
                <a:sym typeface="Economica"/>
              </a:defRPr>
            </a:lvl8pPr>
            <a:lvl9pPr algn="ctr" lvl="8">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 anchorCtr="0" bIns="91425" lIns="91425" numCol="1" rIns="91425" spcFirstLastPara="1" tIns="91425" wrap="square">
            <a:normAutofit/>
          </a:bodyPr>
          <a:lstStyle>
            <a:lvl1pPr algn="ctr" lvl="0">
              <a:spcBef>
                <a:spcPts val="0"/>
              </a:spcBef>
              <a:spcAft>
                <a:spcPts val="0"/>
              </a:spcAft>
              <a:buClr>
                <a:schemeClr val="lt2"/>
              </a:buClr>
              <a:buSzPts val="16000"/>
              <a:buNone/>
              <a:defRPr sz="16000">
                <a:solidFill>
                  <a:schemeClr val="lt2"/>
                </a:solidFill>
              </a:defRPr>
            </a:lvl1pPr>
            <a:lvl2pPr algn="ctr" lvl="1">
              <a:spcBef>
                <a:spcPts val="0"/>
              </a:spcBef>
              <a:spcAft>
                <a:spcPts val="0"/>
              </a:spcAft>
              <a:buClr>
                <a:schemeClr val="lt2"/>
              </a:buClr>
              <a:buSzPts val="16000"/>
              <a:buNone/>
              <a:defRPr sz="16000">
                <a:solidFill>
                  <a:schemeClr val="lt2"/>
                </a:solidFill>
              </a:defRPr>
            </a:lvl2pPr>
            <a:lvl3pPr algn="ctr" lvl="2">
              <a:spcBef>
                <a:spcPts val="0"/>
              </a:spcBef>
              <a:spcAft>
                <a:spcPts val="0"/>
              </a:spcAft>
              <a:buClr>
                <a:schemeClr val="lt2"/>
              </a:buClr>
              <a:buSzPts val="16000"/>
              <a:buNone/>
              <a:defRPr sz="16000">
                <a:solidFill>
                  <a:schemeClr val="lt2"/>
                </a:solidFill>
              </a:defRPr>
            </a:lvl3pPr>
            <a:lvl4pPr algn="ctr" lvl="3">
              <a:spcBef>
                <a:spcPts val="0"/>
              </a:spcBef>
              <a:spcAft>
                <a:spcPts val="0"/>
              </a:spcAft>
              <a:buClr>
                <a:schemeClr val="lt2"/>
              </a:buClr>
              <a:buSzPts val="16000"/>
              <a:buNone/>
              <a:defRPr sz="16000">
                <a:solidFill>
                  <a:schemeClr val="lt2"/>
                </a:solidFill>
              </a:defRPr>
            </a:lvl4pPr>
            <a:lvl5pPr algn="ctr" lvl="4">
              <a:spcBef>
                <a:spcPts val="0"/>
              </a:spcBef>
              <a:spcAft>
                <a:spcPts val="0"/>
              </a:spcAft>
              <a:buClr>
                <a:schemeClr val="lt2"/>
              </a:buClr>
              <a:buSzPts val="16000"/>
              <a:buNone/>
              <a:defRPr sz="16000">
                <a:solidFill>
                  <a:schemeClr val="lt2"/>
                </a:solidFill>
              </a:defRPr>
            </a:lvl5pPr>
            <a:lvl6pPr algn="ctr" lvl="5">
              <a:spcBef>
                <a:spcPts val="0"/>
              </a:spcBef>
              <a:spcAft>
                <a:spcPts val="0"/>
              </a:spcAft>
              <a:buClr>
                <a:schemeClr val="lt2"/>
              </a:buClr>
              <a:buSzPts val="16000"/>
              <a:buNone/>
              <a:defRPr sz="16000">
                <a:solidFill>
                  <a:schemeClr val="lt2"/>
                </a:solidFill>
              </a:defRPr>
            </a:lvl6pPr>
            <a:lvl7pPr algn="ctr" lvl="6">
              <a:spcBef>
                <a:spcPts val="0"/>
              </a:spcBef>
              <a:spcAft>
                <a:spcPts val="0"/>
              </a:spcAft>
              <a:buClr>
                <a:schemeClr val="lt2"/>
              </a:buClr>
              <a:buSzPts val="16000"/>
              <a:buNone/>
              <a:defRPr sz="16000">
                <a:solidFill>
                  <a:schemeClr val="lt2"/>
                </a:solidFill>
              </a:defRPr>
            </a:lvl7pPr>
            <a:lvl8pPr algn="ctr" lvl="7">
              <a:spcBef>
                <a:spcPts val="0"/>
              </a:spcBef>
              <a:spcAft>
                <a:spcPts val="0"/>
              </a:spcAft>
              <a:buClr>
                <a:schemeClr val="lt2"/>
              </a:buClr>
              <a:buSzPts val="16000"/>
              <a:buNone/>
              <a:defRPr sz="16000">
                <a:solidFill>
                  <a:schemeClr val="lt2"/>
                </a:solidFill>
              </a:defRPr>
            </a:lvl8pPr>
            <a:lvl9pPr algn="ctr" lvl="8">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t" anchorCtr="0" bIns="91425" lIns="91425" numCol="1" rIns="91425" spcFirstLastPara="1" tIns="91425" wrap="square">
            <a:normAutofit/>
          </a:bodyPr>
          <a:lstStyle>
            <a:lvl1pPr algn="ctr" indent="-342900" lvl="0" marL="457200">
              <a:spcBef>
                <a:spcPts val="0"/>
              </a:spcBef>
              <a:spcAft>
                <a:spcPts val="0"/>
              </a:spcAft>
              <a:buSzPts val="1800"/>
              <a:buChar char="●"/>
              <a:defRPr/>
            </a:lvl1pPr>
            <a:lvl2pPr algn="ctr" indent="-317500" lvl="1" marL="914400">
              <a:spcBef>
                <a:spcPts val="0"/>
              </a:spcBef>
              <a:spcAft>
                <a:spcPts val="0"/>
              </a:spcAft>
              <a:buSzPts val="1400"/>
              <a:buChar char="○"/>
              <a:defRPr/>
            </a:lvl2pPr>
            <a:lvl3pPr algn="ctr" indent="-317500" lvl="2" marL="1371600">
              <a:spcBef>
                <a:spcPts val="0"/>
              </a:spcBef>
              <a:spcAft>
                <a:spcPts val="0"/>
              </a:spcAft>
              <a:buSzPts val="1400"/>
              <a:buChar char="■"/>
              <a:defRPr/>
            </a:lvl3pPr>
            <a:lvl4pPr algn="ctr" indent="-317500" lvl="3" marL="1828800">
              <a:spcBef>
                <a:spcPts val="0"/>
              </a:spcBef>
              <a:spcAft>
                <a:spcPts val="0"/>
              </a:spcAft>
              <a:buSzPts val="1400"/>
              <a:buChar char="●"/>
              <a:defRPr/>
            </a:lvl4pPr>
            <a:lvl5pPr algn="ctr" indent="-317500" lvl="4" marL="2286000">
              <a:spcBef>
                <a:spcPts val="0"/>
              </a:spcBef>
              <a:spcAft>
                <a:spcPts val="0"/>
              </a:spcAft>
              <a:buSzPts val="1400"/>
              <a:buChar char="○"/>
              <a:defRPr/>
            </a:lvl5pPr>
            <a:lvl6pPr algn="ctr" indent="-317500" lvl="5" marL="2743200">
              <a:spcBef>
                <a:spcPts val="0"/>
              </a:spcBef>
              <a:spcAft>
                <a:spcPts val="0"/>
              </a:spcAft>
              <a:buSzPts val="1400"/>
              <a:buChar char="■"/>
              <a:defRPr/>
            </a:lvl6pPr>
            <a:lvl7pPr algn="ctr" indent="-317500" lvl="6" marL="3200400">
              <a:spcBef>
                <a:spcPts val="0"/>
              </a:spcBef>
              <a:spcAft>
                <a:spcPts val="0"/>
              </a:spcAft>
              <a:buSzPts val="1400"/>
              <a:buChar char="●"/>
              <a:defRPr/>
            </a:lvl7pPr>
            <a:lvl8pPr algn="ctr" indent="-317500" lvl="7" marL="3657600">
              <a:spcBef>
                <a:spcPts val="0"/>
              </a:spcBef>
              <a:spcAft>
                <a:spcPts val="0"/>
              </a:spcAft>
              <a:buSzPts val="1400"/>
              <a:buChar char="○"/>
              <a:defRPr/>
            </a:lvl8pPr>
            <a:lvl9pPr algn="ctr" indent="-317500" lvl="8" marL="4114800">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type="none" w="sm"/>
            <a:tailEnd len="sm" type="none" w="sm"/>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type="none" w="sm"/>
            <a:tailEnd len="sm" type="none" w="sm"/>
          </a:ln>
        </p:spPr>
      </p:sp>
      <p:sp>
        <p:nvSpPr>
          <p:cNvPr id="18" name="Google Shape;18;p3"/>
          <p:cNvSpPr txBox="1"/>
          <p:nvPr>
            <p:ph type="title"/>
          </p:nvPr>
        </p:nvSpPr>
        <p:spPr>
          <a:xfrm>
            <a:off x="773700" y="1806450"/>
            <a:ext cx="7596600" cy="1530600"/>
          </a:xfrm>
          <a:prstGeom prst="rect">
            <a:avLst/>
          </a:prstGeom>
        </p:spPr>
        <p:txBody>
          <a:bodyPr anchor="ctr" anchorCtr="0" bIns="91425" lIns="91425" numCol="1" rIns="91425" spcFirstLastPara="1" tIns="91425" wrap="square">
            <a:normAutofit/>
          </a:bodyPr>
          <a:lstStyle>
            <a:lvl1pPr algn="ctr" lvl="0">
              <a:spcBef>
                <a:spcPts val="0"/>
              </a:spcBef>
              <a:spcAft>
                <a:spcPts val="0"/>
              </a:spcAft>
              <a:buSzPts val="4200"/>
              <a:buNone/>
              <a:defRPr/>
            </a:lvl1pPr>
            <a:lvl2pPr algn="ctr" lvl="1">
              <a:spcBef>
                <a:spcPts val="0"/>
              </a:spcBef>
              <a:spcAft>
                <a:spcPts val="0"/>
              </a:spcAft>
              <a:buSzPts val="4200"/>
              <a:buNone/>
              <a:defRPr/>
            </a:lvl2pPr>
            <a:lvl3pPr algn="ctr" lvl="2">
              <a:spcBef>
                <a:spcPts val="0"/>
              </a:spcBef>
              <a:spcAft>
                <a:spcPts val="0"/>
              </a:spcAft>
              <a:buSzPts val="4200"/>
              <a:buNone/>
              <a:defRPr/>
            </a:lvl3pPr>
            <a:lvl4pPr algn="ctr" lvl="3">
              <a:spcBef>
                <a:spcPts val="0"/>
              </a:spcBef>
              <a:spcAft>
                <a:spcPts val="0"/>
              </a:spcAft>
              <a:buSzPts val="4200"/>
              <a:buNone/>
              <a:defRPr/>
            </a:lvl4pPr>
            <a:lvl5pPr algn="ctr" lvl="4">
              <a:spcBef>
                <a:spcPts val="0"/>
              </a:spcBef>
              <a:spcAft>
                <a:spcPts val="0"/>
              </a:spcAft>
              <a:buSzPts val="4200"/>
              <a:buNone/>
              <a:defRPr/>
            </a:lvl5pPr>
            <a:lvl6pPr algn="ctr" lvl="5">
              <a:spcBef>
                <a:spcPts val="0"/>
              </a:spcBef>
              <a:spcAft>
                <a:spcPts val="0"/>
              </a:spcAft>
              <a:buSzPts val="4200"/>
              <a:buNone/>
              <a:defRPr/>
            </a:lvl6pPr>
            <a:lvl7pPr algn="ctr" lvl="6">
              <a:spcBef>
                <a:spcPts val="0"/>
              </a:spcBef>
              <a:spcAft>
                <a:spcPts val="0"/>
              </a:spcAft>
              <a:buSzPts val="4200"/>
              <a:buNone/>
              <a:defRPr/>
            </a:lvl7pPr>
            <a:lvl8pPr algn="ctr" lvl="7">
              <a:spcBef>
                <a:spcPts val="0"/>
              </a:spcBef>
              <a:spcAft>
                <a:spcPts val="0"/>
              </a:spcAft>
              <a:buSzPts val="4200"/>
              <a:buNone/>
              <a:defRPr/>
            </a:lvl8pPr>
            <a:lvl9pPr algn="ctr" lvl="8">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t" anchorCtr="0" bIns="91425" lIns="91425" numCol="1" rIns="91425" spcFirstLastPara="1" tIns="91425" wrap="square">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t" anchorCtr="0" bIns="91425" lIns="91425" numCol="1" rIns="91425" spcFirstLastPara="1" tIns="91425" wrap="square">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t" anchorCtr="0" bIns="91425" lIns="91425" numCol="1" rIns="91425" spcFirstLastPara="1" tIns="91425" wrap="square">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b" anchorCtr="0" bIns="91425" lIns="91425" numCol="1" rIns="91425" spcFirstLastPara="1" tIns="91425" wrap="square">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t" anchorCtr="0" bIns="91425" lIns="91425" numCol="1" rIns="91425" spcFirstLastPara="1" tIns="91425" wrap="square">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 anchorCtr="0" bIns="91425" lIns="91425" numCol="1" rIns="91425" spcFirstLastPara="1" tIns="91425" wrap="square">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type="none" w="sm"/>
            <a:tailEnd len="sm" type="none" w="sm"/>
          </a:ln>
        </p:spPr>
      </p:cxnSp>
      <p:sp>
        <p:nvSpPr>
          <p:cNvPr id="44" name="Google Shape;44;p9"/>
          <p:cNvSpPr txBox="1"/>
          <p:nvPr>
            <p:ph type="title"/>
          </p:nvPr>
        </p:nvSpPr>
        <p:spPr>
          <a:xfrm>
            <a:off x="265500" y="929275"/>
            <a:ext cx="4045200" cy="1786200"/>
          </a:xfrm>
          <a:prstGeom prst="rect">
            <a:avLst/>
          </a:prstGeom>
        </p:spPr>
        <p:txBody>
          <a:bodyPr anchor="b" anchorCtr="0" bIns="91425" lIns="91425" numCol="1" rIns="91425" spcFirstLastPara="1" tIns="91425" wrap="square">
            <a:normAutofit/>
          </a:bodyPr>
          <a:lstStyle>
            <a:lvl1pPr algn="ctr" lvl="0">
              <a:spcBef>
                <a:spcPts val="0"/>
              </a:spcBef>
              <a:spcAft>
                <a:spcPts val="0"/>
              </a:spcAft>
              <a:buClr>
                <a:schemeClr val="lt2"/>
              </a:buClr>
              <a:buSzPts val="4200"/>
              <a:buNone/>
              <a:defRPr>
                <a:solidFill>
                  <a:schemeClr val="lt2"/>
                </a:solidFill>
              </a:defRPr>
            </a:lvl1pPr>
            <a:lvl2pPr algn="ctr" lvl="1">
              <a:spcBef>
                <a:spcPts val="0"/>
              </a:spcBef>
              <a:spcAft>
                <a:spcPts val="0"/>
              </a:spcAft>
              <a:buClr>
                <a:schemeClr val="lt2"/>
              </a:buClr>
              <a:buSzPts val="4200"/>
              <a:buNone/>
              <a:defRPr>
                <a:solidFill>
                  <a:schemeClr val="lt2"/>
                </a:solidFill>
              </a:defRPr>
            </a:lvl2pPr>
            <a:lvl3pPr algn="ctr" lvl="2">
              <a:spcBef>
                <a:spcPts val="0"/>
              </a:spcBef>
              <a:spcAft>
                <a:spcPts val="0"/>
              </a:spcAft>
              <a:buClr>
                <a:schemeClr val="lt2"/>
              </a:buClr>
              <a:buSzPts val="4200"/>
              <a:buNone/>
              <a:defRPr>
                <a:solidFill>
                  <a:schemeClr val="lt2"/>
                </a:solidFill>
              </a:defRPr>
            </a:lvl3pPr>
            <a:lvl4pPr algn="ctr" lvl="3">
              <a:spcBef>
                <a:spcPts val="0"/>
              </a:spcBef>
              <a:spcAft>
                <a:spcPts val="0"/>
              </a:spcAft>
              <a:buClr>
                <a:schemeClr val="lt2"/>
              </a:buClr>
              <a:buSzPts val="4200"/>
              <a:buNone/>
              <a:defRPr>
                <a:solidFill>
                  <a:schemeClr val="lt2"/>
                </a:solidFill>
              </a:defRPr>
            </a:lvl4pPr>
            <a:lvl5pPr algn="ctr" lvl="4">
              <a:spcBef>
                <a:spcPts val="0"/>
              </a:spcBef>
              <a:spcAft>
                <a:spcPts val="0"/>
              </a:spcAft>
              <a:buClr>
                <a:schemeClr val="lt2"/>
              </a:buClr>
              <a:buSzPts val="4200"/>
              <a:buNone/>
              <a:defRPr>
                <a:solidFill>
                  <a:schemeClr val="lt2"/>
                </a:solidFill>
              </a:defRPr>
            </a:lvl5pPr>
            <a:lvl6pPr algn="ctr" lvl="5">
              <a:spcBef>
                <a:spcPts val="0"/>
              </a:spcBef>
              <a:spcAft>
                <a:spcPts val="0"/>
              </a:spcAft>
              <a:buClr>
                <a:schemeClr val="lt2"/>
              </a:buClr>
              <a:buSzPts val="4200"/>
              <a:buNone/>
              <a:defRPr>
                <a:solidFill>
                  <a:schemeClr val="lt2"/>
                </a:solidFill>
              </a:defRPr>
            </a:lvl6pPr>
            <a:lvl7pPr algn="ctr" lvl="6">
              <a:spcBef>
                <a:spcPts val="0"/>
              </a:spcBef>
              <a:spcAft>
                <a:spcPts val="0"/>
              </a:spcAft>
              <a:buClr>
                <a:schemeClr val="lt2"/>
              </a:buClr>
              <a:buSzPts val="4200"/>
              <a:buNone/>
              <a:defRPr>
                <a:solidFill>
                  <a:schemeClr val="lt2"/>
                </a:solidFill>
              </a:defRPr>
            </a:lvl7pPr>
            <a:lvl8pPr algn="ctr" lvl="7">
              <a:spcBef>
                <a:spcPts val="0"/>
              </a:spcBef>
              <a:spcAft>
                <a:spcPts val="0"/>
              </a:spcAft>
              <a:buClr>
                <a:schemeClr val="lt2"/>
              </a:buClr>
              <a:buSzPts val="4200"/>
              <a:buNone/>
              <a:defRPr>
                <a:solidFill>
                  <a:schemeClr val="lt2"/>
                </a:solidFill>
              </a:defRPr>
            </a:lvl8pPr>
            <a:lvl9pPr algn="ctr" lvl="8">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t" anchorCtr="0" bIns="91425" lIns="91425" numCol="1" rIns="91425" spcFirstLastPara="1" tIns="91425" wrap="square">
            <a:normAutofit/>
          </a:bodyPr>
          <a:lstStyle>
            <a:lvl1pPr algn="ctr" lvl="0">
              <a:lnSpc>
                <a:spcPct val="100000"/>
              </a:lnSpc>
              <a:spcBef>
                <a:spcPts val="0"/>
              </a:spcBef>
              <a:spcAft>
                <a:spcPts val="0"/>
              </a:spcAft>
              <a:buSzPts val="2400"/>
              <a:buFont typeface="Economica"/>
              <a:buNone/>
              <a:defRPr sz="2400">
                <a:latin typeface="Economica"/>
                <a:ea typeface="Economica"/>
                <a:cs typeface="Economica"/>
                <a:sym typeface="Economica"/>
              </a:defRPr>
            </a:lvl1pPr>
            <a:lvl2pPr algn="ctr" lvl="1">
              <a:lnSpc>
                <a:spcPct val="100000"/>
              </a:lnSpc>
              <a:spcBef>
                <a:spcPts val="0"/>
              </a:spcBef>
              <a:spcAft>
                <a:spcPts val="0"/>
              </a:spcAft>
              <a:buSzPts val="2400"/>
              <a:buFont typeface="Economica"/>
              <a:buNone/>
              <a:defRPr sz="2400">
                <a:latin typeface="Economica"/>
                <a:ea typeface="Economica"/>
                <a:cs typeface="Economica"/>
                <a:sym typeface="Economica"/>
              </a:defRPr>
            </a:lvl2pPr>
            <a:lvl3pPr algn="ctr" lvl="2">
              <a:lnSpc>
                <a:spcPct val="100000"/>
              </a:lnSpc>
              <a:spcBef>
                <a:spcPts val="0"/>
              </a:spcBef>
              <a:spcAft>
                <a:spcPts val="0"/>
              </a:spcAft>
              <a:buSzPts val="2400"/>
              <a:buFont typeface="Economica"/>
              <a:buNone/>
              <a:defRPr sz="2400">
                <a:latin typeface="Economica"/>
                <a:ea typeface="Economica"/>
                <a:cs typeface="Economica"/>
                <a:sym typeface="Economica"/>
              </a:defRPr>
            </a:lvl3pPr>
            <a:lvl4pPr algn="ctr" lvl="3">
              <a:lnSpc>
                <a:spcPct val="100000"/>
              </a:lnSpc>
              <a:spcBef>
                <a:spcPts val="0"/>
              </a:spcBef>
              <a:spcAft>
                <a:spcPts val="0"/>
              </a:spcAft>
              <a:buSzPts val="2400"/>
              <a:buFont typeface="Economica"/>
              <a:buNone/>
              <a:defRPr sz="2400">
                <a:latin typeface="Economica"/>
                <a:ea typeface="Economica"/>
                <a:cs typeface="Economica"/>
                <a:sym typeface="Economica"/>
              </a:defRPr>
            </a:lvl4pPr>
            <a:lvl5pPr algn="ctr" lvl="4">
              <a:lnSpc>
                <a:spcPct val="100000"/>
              </a:lnSpc>
              <a:spcBef>
                <a:spcPts val="0"/>
              </a:spcBef>
              <a:spcAft>
                <a:spcPts val="0"/>
              </a:spcAft>
              <a:buSzPts val="2400"/>
              <a:buFont typeface="Economica"/>
              <a:buNone/>
              <a:defRPr sz="2400">
                <a:latin typeface="Economica"/>
                <a:ea typeface="Economica"/>
                <a:cs typeface="Economica"/>
                <a:sym typeface="Economica"/>
              </a:defRPr>
            </a:lvl5pPr>
            <a:lvl6pPr algn="ctr" lvl="5">
              <a:lnSpc>
                <a:spcPct val="100000"/>
              </a:lnSpc>
              <a:spcBef>
                <a:spcPts val="0"/>
              </a:spcBef>
              <a:spcAft>
                <a:spcPts val="0"/>
              </a:spcAft>
              <a:buSzPts val="2400"/>
              <a:buFont typeface="Economica"/>
              <a:buNone/>
              <a:defRPr sz="2400">
                <a:latin typeface="Economica"/>
                <a:ea typeface="Economica"/>
                <a:cs typeface="Economica"/>
                <a:sym typeface="Economica"/>
              </a:defRPr>
            </a:lvl6pPr>
            <a:lvl7pPr algn="ctr" lvl="6">
              <a:lnSpc>
                <a:spcPct val="100000"/>
              </a:lnSpc>
              <a:spcBef>
                <a:spcPts val="0"/>
              </a:spcBef>
              <a:spcAft>
                <a:spcPts val="0"/>
              </a:spcAft>
              <a:buSzPts val="2400"/>
              <a:buFont typeface="Economica"/>
              <a:buNone/>
              <a:defRPr sz="2400">
                <a:latin typeface="Economica"/>
                <a:ea typeface="Economica"/>
                <a:cs typeface="Economica"/>
                <a:sym typeface="Economica"/>
              </a:defRPr>
            </a:lvl7pPr>
            <a:lvl8pPr algn="ctr" lvl="7">
              <a:lnSpc>
                <a:spcPct val="100000"/>
              </a:lnSpc>
              <a:spcBef>
                <a:spcPts val="0"/>
              </a:spcBef>
              <a:spcAft>
                <a:spcPts val="0"/>
              </a:spcAft>
              <a:buSzPts val="2400"/>
              <a:buFont typeface="Economica"/>
              <a:buNone/>
              <a:defRPr sz="2400">
                <a:latin typeface="Economica"/>
                <a:ea typeface="Economica"/>
                <a:cs typeface="Economica"/>
                <a:sym typeface="Economica"/>
              </a:defRPr>
            </a:lvl8pPr>
            <a:lvl9pPr algn="ctr" lvl="8">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 anchorCtr="0" bIns="91425" lIns="91425" numCol="1" rIns="91425" spcFirstLastPara="1" tIns="91425" wrap="square">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 anchorCtr="0" bIns="91425" lIns="91425" numCol="1" rIns="91425" spcFirstLastPara="1" tIns="91425" wrap="square">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 anchorCtr="0" bIns="91425" lIns="91425" numCol="1" rIns="91425" spcFirstLastPara="1" tIns="91425" wrap="square">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indent="0" lvl="0" marL="0" rtl="0">
              <a:spcBef>
                <a:spcPts val="0"/>
              </a:spcBef>
              <a:spcAft>
                <a:spcPts val="0"/>
              </a:spcAft>
              <a:buNone/>
            </a:pPr>
            <a:fld id="{00000000-1234-1234-1234-123412341234}" type="slidenum">
              <a:rPr altLang="en"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b" anchorCtr="0" bIns="91425" lIns="91425" numCol="1" rIns="91425" spcFirstLastPara="1" tIns="91425" wrap="square">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t" anchorCtr="0" bIns="91425" lIns="91425" numCol="1" rIns="91425" spcFirstLastPara="1" tIns="91425" wrap="square">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 anchorCtr="0" bIns="91425" lIns="91425" numCol="1" rIns="91425" spcFirstLastPara="1" tIns="91425" wrap="square">
            <a:normAutofit/>
          </a:bodyPr>
          <a:lstStyle>
            <a:lvl1pPr algn="r" lvl="0">
              <a:buNone/>
              <a:defRPr sz="1000">
                <a:solidFill>
                  <a:schemeClr val="dk1"/>
                </a:solidFill>
                <a:latin typeface="Economica"/>
                <a:ea typeface="Economica"/>
                <a:cs typeface="Economica"/>
                <a:sym typeface="Economica"/>
              </a:defRPr>
            </a:lvl1pPr>
            <a:lvl2pPr algn="r" lvl="1">
              <a:buNone/>
              <a:defRPr sz="1000">
                <a:solidFill>
                  <a:schemeClr val="dk1"/>
                </a:solidFill>
                <a:latin typeface="Economica"/>
                <a:ea typeface="Economica"/>
                <a:cs typeface="Economica"/>
                <a:sym typeface="Economica"/>
              </a:defRPr>
            </a:lvl2pPr>
            <a:lvl3pPr algn="r" lvl="2">
              <a:buNone/>
              <a:defRPr sz="1000">
                <a:solidFill>
                  <a:schemeClr val="dk1"/>
                </a:solidFill>
                <a:latin typeface="Economica"/>
                <a:ea typeface="Economica"/>
                <a:cs typeface="Economica"/>
                <a:sym typeface="Economica"/>
              </a:defRPr>
            </a:lvl3pPr>
            <a:lvl4pPr algn="r" lvl="3">
              <a:buNone/>
              <a:defRPr sz="1000">
                <a:solidFill>
                  <a:schemeClr val="dk1"/>
                </a:solidFill>
                <a:latin typeface="Economica"/>
                <a:ea typeface="Economica"/>
                <a:cs typeface="Economica"/>
                <a:sym typeface="Economica"/>
              </a:defRPr>
            </a:lvl4pPr>
            <a:lvl5pPr algn="r" lvl="4">
              <a:buNone/>
              <a:defRPr sz="1000">
                <a:solidFill>
                  <a:schemeClr val="dk1"/>
                </a:solidFill>
                <a:latin typeface="Economica"/>
                <a:ea typeface="Economica"/>
                <a:cs typeface="Economica"/>
                <a:sym typeface="Economica"/>
              </a:defRPr>
            </a:lvl5pPr>
            <a:lvl6pPr algn="r" lvl="5">
              <a:buNone/>
              <a:defRPr sz="1000">
                <a:solidFill>
                  <a:schemeClr val="dk1"/>
                </a:solidFill>
                <a:latin typeface="Economica"/>
                <a:ea typeface="Economica"/>
                <a:cs typeface="Economica"/>
                <a:sym typeface="Economica"/>
              </a:defRPr>
            </a:lvl6pPr>
            <a:lvl7pPr algn="r" lvl="6">
              <a:buNone/>
              <a:defRPr sz="1000">
                <a:solidFill>
                  <a:schemeClr val="dk1"/>
                </a:solidFill>
                <a:latin typeface="Economica"/>
                <a:ea typeface="Economica"/>
                <a:cs typeface="Economica"/>
                <a:sym typeface="Economica"/>
              </a:defRPr>
            </a:lvl7pPr>
            <a:lvl8pPr algn="r" lvl="7">
              <a:buNone/>
              <a:defRPr sz="1000">
                <a:solidFill>
                  <a:schemeClr val="dk1"/>
                </a:solidFill>
                <a:latin typeface="Economica"/>
                <a:ea typeface="Economica"/>
                <a:cs typeface="Economica"/>
                <a:sym typeface="Economica"/>
              </a:defRPr>
            </a:lvl8pPr>
            <a:lvl9pPr algn="r" lvl="8">
              <a:buNone/>
              <a:defRPr sz="1000">
                <a:solidFill>
                  <a:schemeClr val="dk1"/>
                </a:solidFill>
                <a:latin typeface="Economica"/>
                <a:ea typeface="Economica"/>
                <a:cs typeface="Economica"/>
                <a:sym typeface="Economica"/>
              </a:defRPr>
            </a:lvl9pPr>
          </a:lstStyle>
          <a:p>
            <a:pPr algn="r" indent="0" lvl="0" marL="0" rtl="0">
              <a:spcBef>
                <a:spcPts val="0"/>
              </a:spcBef>
              <a:spcAft>
                <a:spcPts val="0"/>
              </a:spcAft>
              <a:buNone/>
            </a:pPr>
            <a:fld id="{00000000-1234-1234-1234-123412341234}" type="slidenum">
              <a:rPr altLang="en" lang="en"/>
              <a:t>‹#›</a:t>
            </a:fld>
            <a:endParaRPr/>
          </a:p>
        </p:txBody>
      </p:sp>
    </p:spTree>
  </p:cSld>
  <p:clrMap accent1="accent1" accent2="accent2" accent3="accent3" accent4="accent4" accent5="accent5" accent6="accent6" bg1="lt1" bg2="dk2" folHlink="folHlink" hlink="hlink" tx1="dk1" tx2="lt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titleStyle>
    <p:body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bodyStyle>
    <p:otherStyle>
      <a:defPPr algn="l" lvl="0" marR="0" rtl="0">
        <a:lnSpc>
          <a:spcPct val="100000"/>
        </a:lnSpc>
        <a:spcBef>
          <a:spcPts val="0"/>
        </a:spcBef>
        <a:spcAft>
          <a:spcPts val="0"/>
        </a:spcAft>
      </a:defPPr>
      <a:lvl1pPr algn="l" lvl="0"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1pPr>
      <a:lvl2pPr algn="l" lvl="1"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2pPr>
      <a:lvl3pPr algn="l" lvl="2"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3pPr>
      <a:lvl4pPr algn="l" lvl="3"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4pPr>
      <a:lvl5pPr algn="l" lvl="4"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5pPr>
      <a:lvl6pPr algn="l" lvl="5"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6pPr>
      <a:lvl7pPr algn="l" lvl="6"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7pPr>
      <a:lvl8pPr algn="l" lvl="7"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8pPr>
      <a:lvl9pPr algn="l" lvl="8" marR="0" rtl="0">
        <a:lnSpc>
          <a:spcPct val="100000"/>
        </a:lnSpc>
        <a:spcBef>
          <a:spcPts val="0"/>
        </a:spcBef>
        <a:spcAft>
          <a:spcPts val="0"/>
        </a:spcAft>
        <a:buClr>
          <a:srgbClr val="000000"/>
        </a:buClr>
        <a:buFont typeface="Arial"/>
        <a:defRPr b="0" cap="none" i="0" strike="noStrike" sz="1400" u="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arget="../notesSlides/notesSlide1.xml" Type="http://schemas.openxmlformats.org/officeDocument/2006/relationships/notesSlide"/><Relationship Id="rId1" Target="../slideLayouts/slideLayout1.xml" Type="http://schemas.openxmlformats.org/officeDocument/2006/relationships/slideLayout"/></Relationships>
</file>

<file path=ppt/slides/_rels/slide10.xml.rels><?xml version="1.0" encoding="UTF-8" standalone="yes"?><Relationships xmlns="http://schemas.openxmlformats.org/package/2006/relationships"><Relationship Id="rId2" Target="../notesSlides/notesSlide10.xml" Type="http://schemas.openxmlformats.org/officeDocument/2006/relationships/notesSlide"/><Relationship Id="rId1" Target="../slideLayouts/slideLayout5.xml" Type="http://schemas.openxmlformats.org/officeDocument/2006/relationships/slideLayout"/></Relationships>
</file>

<file path=ppt/slides/_rels/slide11.xml.rels><?xml version="1.0" encoding="UTF-8" standalone="yes"?><Relationships xmlns="http://schemas.openxmlformats.org/package/2006/relationships"><Relationship Id="rId2" Target="../notesSlides/notesSlide11.xml" Type="http://schemas.openxmlformats.org/officeDocument/2006/relationships/notesSlide"/><Relationship Id="rId1" Target="../slideLayouts/slideLayout5.xml" Type="http://schemas.openxmlformats.org/officeDocument/2006/relationships/slideLayout"/></Relationships>
</file>

<file path=ppt/slides/_rels/slide12.xml.rels><?xml version="1.0" encoding="UTF-8" standalone="yes"?><Relationships xmlns="http://schemas.openxmlformats.org/package/2006/relationships"><Relationship Id="rId2" Target="../notesSlides/notesSlide12.xml" Type="http://schemas.openxmlformats.org/officeDocument/2006/relationships/notesSlide"/><Relationship Id="rId1" Target="../slideLayouts/slideLayout3.xml" Type="http://schemas.openxmlformats.org/officeDocument/2006/relationships/slideLayout"/></Relationships>
</file>

<file path=ppt/slides/_rels/slide13.xml.rels><?xml version="1.0" encoding="UTF-8" standalone="yes"?><Relationships xmlns="http://schemas.openxmlformats.org/package/2006/relationships"><Relationship Id="rId5" Target="../media/image6.png" Type="http://schemas.openxmlformats.org/officeDocument/2006/relationships/image"/><Relationship Id="rId4" Target="../media/image7.png" Type="http://schemas.openxmlformats.org/officeDocument/2006/relationships/image"/><Relationship Id="rId3" Target="../media/image5.png" Type="http://schemas.openxmlformats.org/officeDocument/2006/relationships/image"/><Relationship Id="rId2" Target="../notesSlides/notesSlide13.xml" Type="http://schemas.openxmlformats.org/officeDocument/2006/relationships/notesSlide"/><Relationship Id="rId1" Target="../slideLayouts/slideLayout5.xml" Type="http://schemas.openxmlformats.org/officeDocument/2006/relationships/slideLayout"/></Relationships>
</file>

<file path=ppt/slides/_rels/slide14.xml.rels><?xml version="1.0" encoding="UTF-8" standalone="yes"?><Relationships xmlns="http://schemas.openxmlformats.org/package/2006/relationships"><Relationship Id="rId2" Target="../notesSlides/notesSlide14.xml" Type="http://schemas.openxmlformats.org/officeDocument/2006/relationships/notesSlide"/><Relationship Id="rId1" Target="../slideLayouts/slideLayout3.xml" Type="http://schemas.openxmlformats.org/officeDocument/2006/relationships/slideLayout"/></Relationships>
</file>

<file path=ppt/slides/_rels/slide15.xml.rels><?xml version="1.0" encoding="UTF-8" standalone="yes"?><Relationships xmlns="http://schemas.openxmlformats.org/package/2006/relationships"><Relationship Id="rId3" Target="http://www.theschwartzcenter.org/media/Triple-CConference-Framework-Tables_FINAL.p" TargetMode="External" Type="http://schemas.openxmlformats.org/officeDocument/2006/relationships/hyperlink"/><Relationship Id="rId2" Target="../notesSlides/notesSlide15.xml" Type="http://schemas.openxmlformats.org/officeDocument/2006/relationships/notesSlide"/><Relationship Id="rId1" Target="../slideLayouts/slideLayout3.xml" Type="http://schemas.openxmlformats.org/officeDocument/2006/relationships/slideLayout"/></Relationships>
</file>

<file path=ppt/slides/_rels/slide2.xml.rels><?xml version="1.0" encoding="UTF-8" standalone="yes"?><Relationships xmlns="http://schemas.openxmlformats.org/package/2006/relationships"><Relationship Id="rId4" Target="../media/image3.png" Type="http://schemas.openxmlformats.org/officeDocument/2006/relationships/image"/><Relationship Id="rId3" Target="../media/image4.png" Type="http://schemas.openxmlformats.org/officeDocument/2006/relationships/image"/><Relationship Id="rId2" Target="../notesSlides/notesSlide2.xml" Type="http://schemas.openxmlformats.org/officeDocument/2006/relationships/notesSlide"/><Relationship Id="rId1" Target="../slideLayouts/slideLayout5.xml" Type="http://schemas.openxmlformats.org/officeDocument/2006/relationships/slideLayout"/></Relationships>
</file>

<file path=ppt/slides/_rels/slide3.xml.rels><?xml version="1.0" encoding="UTF-8" standalone="yes"?><Relationships xmlns="http://schemas.openxmlformats.org/package/2006/relationships"><Relationship Id="rId2" Target="../notesSlides/notesSlide3.xml" Type="http://schemas.openxmlformats.org/officeDocument/2006/relationships/notesSlide"/><Relationship Id="rId1" Target="../slideLayouts/slideLayout5.xml" Type="http://schemas.openxmlformats.org/officeDocument/2006/relationships/slideLayout"/></Relationships>
</file>

<file path=ppt/slides/_rels/slide4.xml.rels><?xml version="1.0" encoding="UTF-8" standalone="yes"?><Relationships xmlns="http://schemas.openxmlformats.org/package/2006/relationships"><Relationship Id="rId2" Target="../notesSlides/notesSlide4.xml" Type="http://schemas.openxmlformats.org/officeDocument/2006/relationships/notesSlide"/><Relationship Id="rId1" Target="../slideLayouts/slideLayout8.xml" Type="http://schemas.openxmlformats.org/officeDocument/2006/relationships/slideLayout"/></Relationships>
</file>

<file path=ppt/slides/_rels/slide5.xml.rels><?xml version="1.0" encoding="UTF-8" standalone="yes"?><Relationships xmlns="http://schemas.openxmlformats.org/package/2006/relationships"><Relationship Id="rId3" Target="../media/image6.png" Type="http://schemas.openxmlformats.org/officeDocument/2006/relationships/image"/><Relationship Id="rId2" Target="../notesSlides/notesSlide5.xml" Type="http://schemas.openxmlformats.org/officeDocument/2006/relationships/notesSlide"/><Relationship Id="rId1" Target="../slideLayouts/slideLayout11.xml" Type="http://schemas.openxmlformats.org/officeDocument/2006/relationships/slideLayout"/></Relationships>
</file>

<file path=ppt/slides/_rels/slide6.xml.rels><?xml version="1.0" encoding="UTF-8" standalone="yes"?><Relationships xmlns="http://schemas.openxmlformats.org/package/2006/relationships"><Relationship Id="rId4" Target="../media/image2.jpg" Type="http://schemas.openxmlformats.org/officeDocument/2006/relationships/image"/><Relationship Id="rId3" Target="http://www.youtube.com/watch?v=43eUKQ_INjc" TargetMode="External" Type="http://schemas.openxmlformats.org/officeDocument/2006/relationships/hyperlink"/><Relationship Id="rId2" Target="../notesSlides/notesSlide6.xml" Type="http://schemas.openxmlformats.org/officeDocument/2006/relationships/notesSlide"/><Relationship Id="rId1" Target="../slideLayouts/slideLayout9.xml" Type="http://schemas.openxmlformats.org/officeDocument/2006/relationships/slideLayout"/></Relationships>
</file>

<file path=ppt/slides/_rels/slide7.xml.rels><?xml version="1.0" encoding="UTF-8" standalone="yes"?><Relationships xmlns="http://schemas.openxmlformats.org/package/2006/relationships"><Relationship Id="rId4" Target="../media/image1.jpg" Type="http://schemas.openxmlformats.org/officeDocument/2006/relationships/image"/><Relationship Id="rId3" Target="http://www.youtube.com/watch?v=m5RbTeORU2w" TargetMode="External" Type="http://schemas.openxmlformats.org/officeDocument/2006/relationships/hyperlink"/><Relationship Id="rId2" Target="../notesSlides/notesSlide7.xml" Type="http://schemas.openxmlformats.org/officeDocument/2006/relationships/notesSlide"/><Relationship Id="rId1" Target="../slideLayouts/slideLayout9.xml" Type="http://schemas.openxmlformats.org/officeDocument/2006/relationships/slideLayout"/></Relationships>
</file>

<file path=ppt/slides/_rels/slide8.xml.rels><?xml version="1.0" encoding="UTF-8" standalone="yes"?><Relationships xmlns="http://schemas.openxmlformats.org/package/2006/relationships"><Relationship Id="rId3" Target="../media/image6.png" Type="http://schemas.openxmlformats.org/officeDocument/2006/relationships/image"/><Relationship Id="rId2" Target="../notesSlides/notesSlide8.xml" Type="http://schemas.openxmlformats.org/officeDocument/2006/relationships/notesSlide"/><Relationship Id="rId1" Target="../slideLayouts/slideLayout11.xml" Type="http://schemas.openxmlformats.org/officeDocument/2006/relationships/slideLayout"/></Relationships>
</file>

<file path=ppt/slides/_rels/slide9.xml.rels><?xml version="1.0" encoding="UTF-8" standalone="yes"?><Relationships xmlns="http://schemas.openxmlformats.org/package/2006/relationships"><Relationship Id="rId2" Target="../notesSlides/notesSlide9.xml" Type="http://schemas.openxmlformats.org/officeDocument/2006/relationships/notesSlide"/><Relationship Id="rId1" Target="../slideLayouts/slideLayout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044572" y="887164"/>
            <a:ext cx="3195247" cy="2093857"/>
          </a:xfrm>
          <a:prstGeom prst="rect">
            <a:avLst/>
          </a:prstGeom>
        </p:spPr>
        <p:txBody>
          <a:bodyPr anchor="b" anchorCtr="0" bIns="91425" lIns="91425" numCol="1" rIns="91425" spcFirstLastPara="1" tIns="91425" wrap="square">
            <a:normAutofit fontScale="90000"/>
          </a:bodyPr>
          <a:lstStyle/>
          <a:p>
            <a:pPr algn="ctr" indent="0" lvl="0" marL="0" rtl="0">
              <a:spcBef>
                <a:spcPts val="0"/>
              </a:spcBef>
              <a:spcAft>
                <a:spcPts val="0"/>
              </a:spcAft>
              <a:buNone/>
            </a:pPr>
            <a:r>
              <a:rPr altLang="en" lang="en"/>
              <a:t>Compassionate Care: Can it be Taught?</a:t>
            </a:r>
            <a:endParaRPr/>
          </a:p>
        </p:txBody>
      </p:sp>
      <p:sp>
        <p:nvSpPr>
          <p:cNvPr id="63" name="Google Shape;63;p13"/>
          <p:cNvSpPr txBox="1"/>
          <p:nvPr>
            <p:ph idx="1" type="subTitle"/>
          </p:nvPr>
        </p:nvSpPr>
        <p:spPr>
          <a:xfrm>
            <a:off x="3044700" y="3116580"/>
            <a:ext cx="3054600" cy="701400"/>
          </a:xfrm>
          <a:prstGeom prst="rect">
            <a:avLst/>
          </a:prstGeom>
        </p:spPr>
        <p:txBody>
          <a:bodyPr anchor="t" anchorCtr="0" bIns="91425" lIns="91425" numCol="1" rIns="91425" spcFirstLastPara="1" tIns="91425" wrap="square">
            <a:normAutofit lnSpcReduction="20000"/>
          </a:bodyPr>
          <a:lstStyle/>
          <a:p>
            <a:pPr algn="ctr" indent="0" lvl="0" marL="0" rtl="0">
              <a:spcBef>
                <a:spcPts val="0"/>
              </a:spcBef>
              <a:spcAft>
                <a:spcPts val="0"/>
              </a:spcAft>
              <a:buNone/>
            </a:pPr>
            <a:r>
              <a:rPr altLang="en" lang="en"/>
              <a:t>Jeridith Lord, LCPC</a:t>
            </a:r>
            <a:endParaRPr/>
          </a:p>
          <a:p>
            <a:pPr algn="ctr" indent="0" lvl="0" marL="0" rtl="0">
              <a:spcBef>
                <a:spcPts val="0"/>
              </a:spcBef>
              <a:spcAft>
                <a:spcPts val="0"/>
              </a:spcAft>
              <a:buNone/>
            </a:pPr>
            <a:r>
              <a:rPr altLang="en" lang="en"/>
              <a:t>PhD Student at Endicott College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2"/>
          <p:cNvSpPr txBox="1"/>
          <p:nvPr>
            <p:ph type="title"/>
          </p:nvPr>
        </p:nvSpPr>
        <p:spPr>
          <a:xfrm>
            <a:off x="311700" y="10800"/>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sz="3000"/>
              <a:t>Operationally-ish defining compassionate care</a:t>
            </a:r>
            <a:endParaRPr/>
          </a:p>
        </p:txBody>
      </p:sp>
      <p:cxnSp>
        <p:nvCxnSpPr>
          <p:cNvPr id="141" name="Google Shape;141;p22"/>
          <p:cNvCxnSpPr>
            <a:stCxn id="142" idx="2"/>
            <a:endCxn id="143" idx="0"/>
          </p:cNvCxnSpPr>
          <p:nvPr/>
        </p:nvCxnSpPr>
        <p:spPr>
          <a:xfrm>
            <a:off x="4590800" y="1736500"/>
            <a:ext cx="1770300" cy="647700"/>
          </a:xfrm>
          <a:prstGeom prst="bentConnector3">
            <a:avLst>
              <a:gd fmla="val 50000" name="adj1"/>
            </a:avLst>
          </a:prstGeom>
          <a:noFill/>
          <a:ln cap="flat" cmpd="sng" w="19050">
            <a:solidFill>
              <a:srgbClr val="C2C2C2"/>
            </a:solidFill>
            <a:prstDash val="solid"/>
            <a:miter lim="8000"/>
            <a:headEnd len="sm" type="none" w="sm"/>
            <a:tailEnd len="sm" type="none" w="sm"/>
          </a:ln>
        </p:spPr>
      </p:cxnSp>
      <p:cxnSp>
        <p:nvCxnSpPr>
          <p:cNvPr id="144" name="Google Shape;144;p22"/>
          <p:cNvCxnSpPr>
            <a:stCxn id="145" idx="0"/>
            <a:endCxn id="142" idx="2"/>
          </p:cNvCxnSpPr>
          <p:nvPr/>
        </p:nvCxnSpPr>
        <p:spPr>
          <a:xfrm flipH="1" rot="10800000">
            <a:off x="2820500" y="1736500"/>
            <a:ext cx="1770300" cy="647700"/>
          </a:xfrm>
          <a:prstGeom prst="bentConnector3">
            <a:avLst>
              <a:gd fmla="val 50000" name="adj1"/>
            </a:avLst>
          </a:prstGeom>
          <a:noFill/>
          <a:ln cap="flat" cmpd="sng" w="19050">
            <a:solidFill>
              <a:srgbClr val="C2C2C2"/>
            </a:solidFill>
            <a:prstDash val="solid"/>
            <a:miter lim="8000"/>
            <a:headEnd len="sm" type="none" w="sm"/>
            <a:tailEnd len="sm" type="none" w="sm"/>
          </a:ln>
        </p:spPr>
      </p:cxnSp>
      <p:cxnSp>
        <p:nvCxnSpPr>
          <p:cNvPr id="146" name="Google Shape;146;p22"/>
          <p:cNvCxnSpPr>
            <a:stCxn id="147" idx="0"/>
            <a:endCxn id="143" idx="2"/>
          </p:cNvCxnSpPr>
          <p:nvPr/>
        </p:nvCxnSpPr>
        <p:spPr>
          <a:xfrm rot="-5400000">
            <a:off x="5903775" y="2513000"/>
            <a:ext cx="685800" cy="845400"/>
          </a:xfrm>
          <a:prstGeom prst="bentConnector2">
            <a:avLst/>
          </a:prstGeom>
          <a:noFill/>
          <a:ln cap="flat" cmpd="sng" w="19050">
            <a:solidFill>
              <a:srgbClr val="C2C2C2"/>
            </a:solidFill>
            <a:prstDash val="solid"/>
            <a:miter lim="8000"/>
            <a:headEnd len="sm" type="none" w="sm"/>
            <a:tailEnd len="sm" type="none" w="sm"/>
          </a:ln>
        </p:spPr>
      </p:cxnSp>
      <p:sp>
        <p:nvSpPr>
          <p:cNvPr id="148" name="Google Shape;148;p22"/>
          <p:cNvSpPr txBox="1"/>
          <p:nvPr/>
        </p:nvSpPr>
        <p:spPr>
          <a:xfrm>
            <a:off x="6893475" y="3278600"/>
            <a:ext cx="1938900" cy="1157400"/>
          </a:xfrm>
          <a:prstGeom prst="rect">
            <a:avLst/>
          </a:prstGeom>
          <a:noFill/>
          <a:ln cap="flat" cmpd="sng" w="19050">
            <a:solidFill>
              <a:srgbClr val="A72A1E"/>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altLang="en" lang="en" sz="900">
                <a:solidFill>
                  <a:schemeClr val="dk1"/>
                </a:solidFill>
                <a:latin typeface="Times New Roman"/>
                <a:ea typeface="Times New Roman"/>
                <a:cs typeface="Times New Roman"/>
                <a:sym typeface="Times New Roman"/>
              </a:rPr>
              <a:t>Rohrer et al 2021: Empathetic and collaborative processes that promote parental/caregiver involvement, are nondirective, personal, and are likely to lead to continued services, empowered families, and positive experiences with ABA </a:t>
            </a:r>
            <a:endParaRPr sz="700">
              <a:solidFill>
                <a:srgbClr val="A72A1E"/>
              </a:solidFill>
              <a:latin typeface="Roboto"/>
              <a:ea typeface="Roboto"/>
              <a:cs typeface="Roboto"/>
              <a:sym typeface="Roboto"/>
            </a:endParaRPr>
          </a:p>
        </p:txBody>
      </p:sp>
      <p:sp>
        <p:nvSpPr>
          <p:cNvPr id="147" name="Google Shape;147;p22"/>
          <p:cNvSpPr txBox="1"/>
          <p:nvPr/>
        </p:nvSpPr>
        <p:spPr>
          <a:xfrm>
            <a:off x="4754475" y="3278600"/>
            <a:ext cx="2139000" cy="974400"/>
          </a:xfrm>
          <a:prstGeom prst="rect">
            <a:avLst/>
          </a:prstGeom>
          <a:noFill/>
          <a:ln cap="flat" cmpd="sng" w="19050">
            <a:solidFill>
              <a:srgbClr val="A72A1E"/>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altLang="en" lang="en" sz="900">
                <a:solidFill>
                  <a:schemeClr val="dk1"/>
                </a:solidFill>
                <a:latin typeface="Times New Roman"/>
                <a:ea typeface="Times New Roman"/>
                <a:cs typeface="Times New Roman"/>
                <a:sym typeface="Times New Roman"/>
              </a:rPr>
              <a:t>Lown et al 2014: the recognition, empathic understanding of and emotional resonance with the concerns, pain, distress or suffering of others coupled with motivation and relational action to ameliorate these conditions</a:t>
            </a:r>
            <a:endParaRPr sz="600">
              <a:solidFill>
                <a:srgbClr val="A72A1E"/>
              </a:solidFill>
              <a:latin typeface="Roboto"/>
              <a:ea typeface="Roboto"/>
              <a:cs typeface="Roboto"/>
              <a:sym typeface="Roboto"/>
            </a:endParaRPr>
          </a:p>
        </p:txBody>
      </p:sp>
      <p:sp>
        <p:nvSpPr>
          <p:cNvPr id="149" name="Google Shape;149;p22"/>
          <p:cNvSpPr txBox="1"/>
          <p:nvPr/>
        </p:nvSpPr>
        <p:spPr>
          <a:xfrm>
            <a:off x="2674350" y="3421700"/>
            <a:ext cx="2025000" cy="1157400"/>
          </a:xfrm>
          <a:prstGeom prst="rect">
            <a:avLst/>
          </a:prstGeom>
          <a:noFill/>
          <a:ln cap="flat" cmpd="sng" w="19050">
            <a:solidFill>
              <a:srgbClr val="A72A1E"/>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altLang="en" lang="en" sz="1100">
                <a:solidFill>
                  <a:schemeClr val="dk1"/>
                </a:solidFill>
                <a:latin typeface="Times New Roman"/>
                <a:ea typeface="Times New Roman"/>
                <a:cs typeface="Times New Roman"/>
                <a:sym typeface="Times New Roman"/>
              </a:rPr>
              <a:t>dictionary definition in 2010:  a sympathetic consciousness of others’ distress with a desire to alleviate it; feeling and exhibiting concern and empathy for others</a:t>
            </a:r>
            <a:endParaRPr sz="900">
              <a:solidFill>
                <a:srgbClr val="A72A1E"/>
              </a:solidFill>
              <a:latin typeface="Roboto"/>
              <a:ea typeface="Roboto"/>
              <a:cs typeface="Roboto"/>
              <a:sym typeface="Roboto"/>
            </a:endParaRPr>
          </a:p>
        </p:txBody>
      </p:sp>
      <p:sp>
        <p:nvSpPr>
          <p:cNvPr id="150" name="Google Shape;150;p22"/>
          <p:cNvSpPr txBox="1"/>
          <p:nvPr/>
        </p:nvSpPr>
        <p:spPr>
          <a:xfrm>
            <a:off x="318825" y="3421700"/>
            <a:ext cx="2300400" cy="831300"/>
          </a:xfrm>
          <a:prstGeom prst="rect">
            <a:avLst/>
          </a:prstGeom>
          <a:noFill/>
          <a:ln cap="flat" cmpd="sng" w="19050">
            <a:solidFill>
              <a:srgbClr val="A72A1E"/>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lnSpc>
                <a:spcPct val="115000"/>
              </a:lnSpc>
              <a:spcBef>
                <a:spcPts val="0"/>
              </a:spcBef>
              <a:spcAft>
                <a:spcPts val="0"/>
              </a:spcAft>
              <a:buClr>
                <a:schemeClr val="dk1"/>
              </a:buClr>
              <a:buSzPts val="1100"/>
              <a:buFont typeface="Arial"/>
              <a:buNone/>
            </a:pPr>
            <a:r>
              <a:rPr altLang="en" lang="en" sz="1100">
                <a:solidFill>
                  <a:schemeClr val="dk1"/>
                </a:solidFill>
                <a:latin typeface="Times New Roman"/>
                <a:ea typeface="Times New Roman"/>
                <a:cs typeface="Times New Roman"/>
                <a:sym typeface="Times New Roman"/>
              </a:rPr>
              <a:t>Roach in 2007: immersion into the pain, brokenness, fear, and anguish of another, even when that person is a stranger</a:t>
            </a:r>
            <a:endParaRPr sz="1000">
              <a:solidFill>
                <a:srgbClr val="A72A1E"/>
              </a:solidFill>
              <a:latin typeface="Roboto"/>
              <a:ea typeface="Roboto"/>
              <a:cs typeface="Roboto"/>
              <a:sym typeface="Roboto"/>
            </a:endParaRPr>
          </a:p>
        </p:txBody>
      </p:sp>
      <p:cxnSp>
        <p:nvCxnSpPr>
          <p:cNvPr id="151" name="Google Shape;151;p22"/>
          <p:cNvCxnSpPr/>
          <p:nvPr/>
        </p:nvCxnSpPr>
        <p:spPr>
          <a:xfrm>
            <a:off x="2798875" y="2373925"/>
            <a:ext cx="29100" cy="381000"/>
          </a:xfrm>
          <a:prstGeom prst="straightConnector1">
            <a:avLst/>
          </a:prstGeom>
          <a:noFill/>
          <a:ln cap="flat" cmpd="sng" w="9525">
            <a:solidFill>
              <a:schemeClr val="dk2"/>
            </a:solidFill>
            <a:prstDash val="solid"/>
            <a:round/>
            <a:headEnd len="med" type="none" w="med"/>
            <a:tailEnd len="med" type="none" w="med"/>
          </a:ln>
        </p:spPr>
      </p:cxnSp>
      <p:cxnSp>
        <p:nvCxnSpPr>
          <p:cNvPr id="152" name="Google Shape;152;p22"/>
          <p:cNvCxnSpPr/>
          <p:nvPr/>
        </p:nvCxnSpPr>
        <p:spPr>
          <a:xfrm>
            <a:off x="6345125" y="2388575"/>
            <a:ext cx="14700" cy="234600"/>
          </a:xfrm>
          <a:prstGeom prst="straightConnector1">
            <a:avLst/>
          </a:prstGeom>
          <a:noFill/>
          <a:ln cap="flat" cmpd="sng" w="9525">
            <a:solidFill>
              <a:schemeClr val="dk2"/>
            </a:solidFill>
            <a:prstDash val="solid"/>
            <a:round/>
            <a:headEnd len="med" type="none" w="med"/>
            <a:tailEnd len="med" type="none" w="med"/>
          </a:ln>
        </p:spPr>
      </p:cxnSp>
      <p:cxnSp>
        <p:nvCxnSpPr>
          <p:cNvPr id="153" name="Google Shape;153;p22"/>
          <p:cNvCxnSpPr/>
          <p:nvPr/>
        </p:nvCxnSpPr>
        <p:spPr>
          <a:xfrm>
            <a:off x="2827975" y="2735900"/>
            <a:ext cx="845400" cy="685800"/>
          </a:xfrm>
          <a:prstGeom prst="bentConnector2">
            <a:avLst/>
          </a:prstGeom>
          <a:noFill/>
          <a:ln cap="flat" cmpd="sng" w="19050">
            <a:solidFill>
              <a:srgbClr val="C2C2C2"/>
            </a:solidFill>
            <a:prstDash val="solid"/>
            <a:miter lim="8000"/>
            <a:headEnd len="sm" type="none" w="sm"/>
            <a:tailEnd len="sm" type="none" w="sm"/>
          </a:ln>
        </p:spPr>
      </p:cxnSp>
      <p:cxnSp>
        <p:nvCxnSpPr>
          <p:cNvPr id="154" name="Google Shape;154;p22"/>
          <p:cNvCxnSpPr/>
          <p:nvPr/>
        </p:nvCxnSpPr>
        <p:spPr>
          <a:xfrm rot="-5400000">
            <a:off x="2062375" y="2656100"/>
            <a:ext cx="685800" cy="845400"/>
          </a:xfrm>
          <a:prstGeom prst="bentConnector2">
            <a:avLst/>
          </a:prstGeom>
          <a:noFill/>
          <a:ln cap="flat" cmpd="sng" w="19050">
            <a:solidFill>
              <a:srgbClr val="C2C2C2"/>
            </a:solidFill>
            <a:prstDash val="solid"/>
            <a:miter lim="8000"/>
            <a:headEnd len="sm" type="none" w="sm"/>
            <a:tailEnd len="sm" type="none" w="sm"/>
          </a:ln>
        </p:spPr>
      </p:cxnSp>
      <p:cxnSp>
        <p:nvCxnSpPr>
          <p:cNvPr id="155" name="Google Shape;155;p22"/>
          <p:cNvCxnSpPr/>
          <p:nvPr/>
        </p:nvCxnSpPr>
        <p:spPr>
          <a:xfrm>
            <a:off x="6669375" y="2592800"/>
            <a:ext cx="845400" cy="685800"/>
          </a:xfrm>
          <a:prstGeom prst="bentConnector2">
            <a:avLst/>
          </a:prstGeom>
          <a:noFill/>
          <a:ln cap="flat" cmpd="sng" w="19050">
            <a:solidFill>
              <a:srgbClr val="C2C2C2"/>
            </a:solidFill>
            <a:prstDash val="solid"/>
            <a:miter lim="8000"/>
            <a:headEnd len="sm" type="none" w="sm"/>
            <a:tailEnd len="sm" type="none" w="sm"/>
          </a:ln>
        </p:spPr>
      </p:cxnSp>
      <p:sp>
        <p:nvSpPr>
          <p:cNvPr id="156" name="Google Shape;156;p22"/>
          <p:cNvSpPr txBox="1"/>
          <p:nvPr/>
        </p:nvSpPr>
        <p:spPr>
          <a:xfrm>
            <a:off x="454275" y="842100"/>
            <a:ext cx="8378100" cy="1048200"/>
          </a:xfrm>
          <a:prstGeom prst="rect">
            <a:avLst/>
          </a:prstGeom>
          <a:solidFill>
            <a:srgbClr val="FFFFFF"/>
          </a:solidFill>
          <a:ln cap="flat" cmpd="sng" w="28575">
            <a:solidFill>
              <a:srgbClr val="990000"/>
            </a:solidFill>
            <a:prstDash val="solid"/>
            <a:round/>
            <a:headEnd len="sm" type="none" w="sm"/>
            <a:tailEnd len="sm" type="none" w="sm"/>
          </a:ln>
        </p:spPr>
        <p:txBody>
          <a:bodyPr anchor="t" anchorCtr="0" bIns="91425" lIns="91425" numCol="1" rIns="91425" spcFirstLastPara="1" tIns="91425" wrap="square">
            <a:spAutoFit/>
          </a:bodyPr>
          <a:lstStyle/>
          <a:p>
            <a:pPr algn="l" indent="0" lvl="0" marL="0" rtl="0">
              <a:lnSpc>
                <a:spcPct val="115000"/>
              </a:lnSpc>
              <a:spcBef>
                <a:spcPts val="0"/>
              </a:spcBef>
              <a:spcAft>
                <a:spcPts val="0"/>
              </a:spcAft>
              <a:buClr>
                <a:schemeClr val="dk1"/>
              </a:buClr>
              <a:buSzPts val="1100"/>
              <a:buFont typeface="Arial"/>
              <a:buNone/>
            </a:pPr>
            <a:r>
              <a:rPr altLang="en" lang="en" sz="1700">
                <a:solidFill>
                  <a:schemeClr val="dk1"/>
                </a:solidFill>
                <a:latin typeface="Times New Roman"/>
                <a:ea typeface="Times New Roman"/>
                <a:cs typeface="Times New Roman"/>
                <a:sym typeface="Times New Roman"/>
              </a:rPr>
              <a:t>Immersion into another person to understand and reduce their distress from an empathetic or concerned perspective with the intent to promote collaborative, nondirective, and empowering support.</a:t>
            </a:r>
            <a:endParaRPr sz="1900">
              <a:latin typeface="Open Sans"/>
              <a:ea typeface="Open Sans"/>
              <a:cs typeface="Open Sans"/>
              <a:sym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3"/>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fontScale="90000"/>
          </a:bodyPr>
          <a:lstStyle/>
          <a:p>
            <a:pPr algn="l" indent="0" lvl="0" marL="0" rtl="0">
              <a:spcBef>
                <a:spcPts val="0"/>
              </a:spcBef>
              <a:spcAft>
                <a:spcPts val="0"/>
              </a:spcAft>
              <a:buNone/>
            </a:pPr>
            <a:r>
              <a:rPr altLang="en" lang="en"/>
              <a:t>Bringing it back to behaviorism: </a:t>
            </a:r>
            <a:r>
              <a:rPr altLang="en" lang="en"/>
              <a:t>Defining and Measuring</a:t>
            </a:r>
            <a:endParaRPr/>
          </a:p>
        </p:txBody>
      </p:sp>
      <p:sp>
        <p:nvSpPr>
          <p:cNvPr id="162" name="Google Shape;162;p23"/>
          <p:cNvSpPr txBox="1"/>
          <p:nvPr/>
        </p:nvSpPr>
        <p:spPr>
          <a:xfrm>
            <a:off x="542200" y="1480050"/>
            <a:ext cx="3429000" cy="2506500"/>
          </a:xfrm>
          <a:prstGeom prst="rect">
            <a:avLst/>
          </a:prstGeom>
          <a:noFill/>
          <a:ln cap="flat" cmpd="sng" w="19050">
            <a:solidFill>
              <a:srgbClr val="FF9900"/>
            </a:solidFill>
            <a:prstDash val="solid"/>
            <a:round/>
            <a:headEnd len="sm" type="none" w="sm"/>
            <a:tailEnd len="sm" type="none" w="sm"/>
          </a:ln>
        </p:spPr>
        <p:txBody>
          <a:bodyPr anchor="t" anchorCtr="0" bIns="91425" lIns="91425" numCol="1" rIns="91425" spcFirstLastPara="1" tIns="91425" wrap="square">
            <a:spAutoFit/>
          </a:bodyPr>
          <a:lstStyle/>
          <a:p>
            <a:pPr algn="l" indent="0" lvl="0" marL="0" rtl="0">
              <a:lnSpc>
                <a:spcPct val="115000"/>
              </a:lnSpc>
              <a:spcBef>
                <a:spcPts val="0"/>
              </a:spcBef>
              <a:spcAft>
                <a:spcPts val="0"/>
              </a:spcAft>
              <a:buClr>
                <a:schemeClr val="dk1"/>
              </a:buClr>
              <a:buSzPts val="1100"/>
              <a:buFont typeface="Arial"/>
              <a:buNone/>
            </a:pPr>
            <a:r>
              <a:rPr altLang="en" lang="en" sz="1700">
                <a:solidFill>
                  <a:schemeClr val="dk1"/>
                </a:solidFill>
                <a:latin typeface="Times New Roman"/>
                <a:ea typeface="Times New Roman"/>
                <a:cs typeface="Times New Roman"/>
                <a:sym typeface="Times New Roman"/>
              </a:rPr>
              <a:t>Immersion into another person to </a:t>
            </a:r>
            <a:r>
              <a:rPr altLang="en" b="1" lang="en" sz="1700">
                <a:solidFill>
                  <a:schemeClr val="dk1"/>
                </a:solidFill>
                <a:latin typeface="Times New Roman"/>
                <a:ea typeface="Times New Roman"/>
                <a:cs typeface="Times New Roman"/>
                <a:sym typeface="Times New Roman"/>
              </a:rPr>
              <a:t>understand and reduce their distress</a:t>
            </a:r>
            <a:r>
              <a:rPr altLang="en" lang="en" sz="1700">
                <a:solidFill>
                  <a:schemeClr val="dk1"/>
                </a:solidFill>
                <a:latin typeface="Times New Roman"/>
                <a:ea typeface="Times New Roman"/>
                <a:cs typeface="Times New Roman"/>
                <a:sym typeface="Times New Roman"/>
              </a:rPr>
              <a:t> from an </a:t>
            </a:r>
            <a:r>
              <a:rPr altLang="en" b="1" lang="en" sz="1700">
                <a:solidFill>
                  <a:schemeClr val="dk1"/>
                </a:solidFill>
                <a:latin typeface="Times New Roman"/>
                <a:ea typeface="Times New Roman"/>
                <a:cs typeface="Times New Roman"/>
                <a:sym typeface="Times New Roman"/>
              </a:rPr>
              <a:t>empathetic or concerned perspective</a:t>
            </a:r>
            <a:r>
              <a:rPr altLang="en" lang="en" sz="1700">
                <a:solidFill>
                  <a:schemeClr val="dk1"/>
                </a:solidFill>
                <a:latin typeface="Times New Roman"/>
                <a:ea typeface="Times New Roman"/>
                <a:cs typeface="Times New Roman"/>
                <a:sym typeface="Times New Roman"/>
              </a:rPr>
              <a:t> with the intent to </a:t>
            </a:r>
            <a:r>
              <a:rPr altLang="en" b="1" lang="en" sz="1700">
                <a:solidFill>
                  <a:schemeClr val="dk1"/>
                </a:solidFill>
                <a:latin typeface="Times New Roman"/>
                <a:ea typeface="Times New Roman"/>
                <a:cs typeface="Times New Roman"/>
                <a:sym typeface="Times New Roman"/>
              </a:rPr>
              <a:t>promote collaborative, nondirective, and empowering support.</a:t>
            </a:r>
            <a:endParaRPr b="1" sz="1900">
              <a:solidFill>
                <a:schemeClr val="dk1"/>
              </a:solidFill>
              <a:latin typeface="Open Sans"/>
              <a:ea typeface="Open Sans"/>
              <a:cs typeface="Open Sans"/>
              <a:sym typeface="Open Sans"/>
            </a:endParaRPr>
          </a:p>
          <a:p>
            <a:pPr algn="l" indent="0" lvl="0" marL="0" rtl="0">
              <a:spcBef>
                <a:spcPts val="0"/>
              </a:spcBef>
              <a:spcAft>
                <a:spcPts val="0"/>
              </a:spcAft>
              <a:buNone/>
            </a:pPr>
            <a:r>
              <a:t/>
            </a:r>
            <a:endParaRPr>
              <a:latin typeface="Open Sans"/>
              <a:ea typeface="Open Sans"/>
              <a:cs typeface="Open Sans"/>
              <a:sym typeface="Open Sans"/>
            </a:endParaRPr>
          </a:p>
        </p:txBody>
      </p:sp>
      <p:sp>
        <p:nvSpPr>
          <p:cNvPr id="163" name="Google Shape;163;p23"/>
          <p:cNvSpPr txBox="1"/>
          <p:nvPr/>
        </p:nvSpPr>
        <p:spPr>
          <a:xfrm>
            <a:off x="4762500" y="1436075"/>
            <a:ext cx="3736800" cy="400200"/>
          </a:xfrm>
          <a:prstGeom prst="rect">
            <a:avLst/>
          </a:prstGeom>
          <a:no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t/>
            </a:r>
            <a:endParaRPr>
              <a:latin typeface="Open Sans"/>
              <a:ea typeface="Open Sans"/>
              <a:cs typeface="Open Sans"/>
              <a:sym typeface="Open Sans"/>
            </a:endParaRPr>
          </a:p>
        </p:txBody>
      </p:sp>
      <p:sp>
        <p:nvSpPr>
          <p:cNvPr id="164" name="Google Shape;164;p23"/>
          <p:cNvSpPr txBox="1"/>
          <p:nvPr/>
        </p:nvSpPr>
        <p:spPr>
          <a:xfrm>
            <a:off x="4799100" y="1377450"/>
            <a:ext cx="3663600" cy="3126300"/>
          </a:xfrm>
          <a:prstGeom prst="rect">
            <a:avLst/>
          </a:prstGeom>
          <a:noFill/>
          <a:ln cap="flat" cmpd="sng" w="19050">
            <a:solidFill>
              <a:srgbClr val="FF9900"/>
            </a:solidFill>
            <a:prstDash val="solid"/>
            <a:round/>
            <a:headEnd len="sm" type="none" w="sm"/>
            <a:tailEnd len="sm" type="none" w="sm"/>
          </a:ln>
        </p:spPr>
        <p:txBody>
          <a:bodyPr anchor="t" anchorCtr="0" bIns="91425" lIns="91425" numCol="1" rIns="91425" spcFirstLastPara="1" tIns="91425" wrap="square">
            <a:spAutoFit/>
          </a:bodyPr>
          <a:lstStyle/>
          <a:p>
            <a:pPr algn="l" indent="-317500" lvl="0" marL="457200" rtl="0">
              <a:lnSpc>
                <a:spcPct val="115000"/>
              </a:lnSpc>
              <a:spcBef>
                <a:spcPts val="0"/>
              </a:spcBef>
              <a:spcAft>
                <a:spcPts val="0"/>
              </a:spcAft>
              <a:buClr>
                <a:schemeClr val="dk1"/>
              </a:buClr>
              <a:buSzPts val="1400"/>
              <a:buFont typeface="Times New Roman"/>
              <a:buChar char="●"/>
            </a:pPr>
            <a:r>
              <a:rPr altLang="en" lang="en">
                <a:solidFill>
                  <a:schemeClr val="dk1"/>
                </a:solidFill>
                <a:latin typeface="Times New Roman"/>
                <a:ea typeface="Times New Roman"/>
                <a:cs typeface="Times New Roman"/>
                <a:sym typeface="Times New Roman"/>
              </a:rPr>
              <a:t>The provider </a:t>
            </a:r>
            <a:r>
              <a:rPr altLang="en" b="1" lang="en">
                <a:solidFill>
                  <a:schemeClr val="dk1"/>
                </a:solidFill>
                <a:latin typeface="Times New Roman"/>
                <a:ea typeface="Times New Roman"/>
                <a:cs typeface="Times New Roman"/>
                <a:sym typeface="Times New Roman"/>
              </a:rPr>
              <a:t>eases pain, anxiety, and emotions</a:t>
            </a:r>
            <a:r>
              <a:rPr altLang="en" lang="en">
                <a:solidFill>
                  <a:schemeClr val="dk1"/>
                </a:solidFill>
                <a:latin typeface="Times New Roman"/>
                <a:ea typeface="Times New Roman"/>
                <a:cs typeface="Times New Roman"/>
                <a:sym typeface="Times New Roman"/>
              </a:rPr>
              <a:t> associated with the treatment. They acknowledge these </a:t>
            </a:r>
            <a:r>
              <a:rPr altLang="en" b="1" lang="en">
                <a:solidFill>
                  <a:schemeClr val="dk1"/>
                </a:solidFill>
                <a:latin typeface="Times New Roman"/>
                <a:ea typeface="Times New Roman"/>
                <a:cs typeface="Times New Roman"/>
                <a:sym typeface="Times New Roman"/>
              </a:rPr>
              <a:t>sensitively and attentively.</a:t>
            </a:r>
            <a:endParaRPr b="1">
              <a:solidFill>
                <a:schemeClr val="dk1"/>
              </a:solidFill>
              <a:latin typeface="Times New Roman"/>
              <a:ea typeface="Times New Roman"/>
              <a:cs typeface="Times New Roman"/>
              <a:sym typeface="Times New Roman"/>
            </a:endParaRPr>
          </a:p>
          <a:p>
            <a:pPr algn="l" indent="-317500" lvl="0" marL="457200" rtl="0">
              <a:lnSpc>
                <a:spcPct val="115000"/>
              </a:lnSpc>
              <a:spcBef>
                <a:spcPts val="0"/>
              </a:spcBef>
              <a:spcAft>
                <a:spcPts val="0"/>
              </a:spcAft>
              <a:buClr>
                <a:schemeClr val="dk1"/>
              </a:buClr>
              <a:buSzPts val="1400"/>
              <a:buFont typeface="Times New Roman"/>
              <a:buChar char="●"/>
            </a:pPr>
            <a:r>
              <a:rPr altLang="en" lang="en">
                <a:solidFill>
                  <a:schemeClr val="dk1"/>
                </a:solidFill>
                <a:latin typeface="Times New Roman"/>
                <a:ea typeface="Times New Roman"/>
                <a:cs typeface="Times New Roman"/>
                <a:sym typeface="Times New Roman"/>
              </a:rPr>
              <a:t>The provider understands the issue at hand and explains it in a way that </a:t>
            </a:r>
            <a:r>
              <a:rPr altLang="en" b="1" lang="en">
                <a:solidFill>
                  <a:schemeClr val="dk1"/>
                </a:solidFill>
                <a:latin typeface="Times New Roman"/>
                <a:ea typeface="Times New Roman"/>
                <a:cs typeface="Times New Roman"/>
                <a:sym typeface="Times New Roman"/>
              </a:rPr>
              <a:t>helps the patient understand the issue and their options. </a:t>
            </a:r>
            <a:endParaRPr b="1">
              <a:solidFill>
                <a:schemeClr val="dk1"/>
              </a:solidFill>
              <a:latin typeface="Times New Roman"/>
              <a:ea typeface="Times New Roman"/>
              <a:cs typeface="Times New Roman"/>
              <a:sym typeface="Times New Roman"/>
            </a:endParaRPr>
          </a:p>
          <a:p>
            <a:pPr algn="l" indent="-317500" lvl="0" marL="457200" rtl="0">
              <a:lnSpc>
                <a:spcPct val="115000"/>
              </a:lnSpc>
              <a:spcBef>
                <a:spcPts val="0"/>
              </a:spcBef>
              <a:spcAft>
                <a:spcPts val="0"/>
              </a:spcAft>
              <a:buClr>
                <a:schemeClr val="dk1"/>
              </a:buClr>
              <a:buSzPts val="1400"/>
              <a:buFont typeface="Times New Roman"/>
              <a:buChar char="●"/>
            </a:pPr>
            <a:r>
              <a:rPr altLang="en" lang="en">
                <a:solidFill>
                  <a:schemeClr val="dk1"/>
                </a:solidFill>
                <a:latin typeface="Times New Roman"/>
                <a:ea typeface="Times New Roman"/>
                <a:cs typeface="Times New Roman"/>
                <a:sym typeface="Times New Roman"/>
              </a:rPr>
              <a:t>The provider does not judge and </a:t>
            </a:r>
            <a:r>
              <a:rPr altLang="en" b="1" lang="en">
                <a:solidFill>
                  <a:schemeClr val="dk1"/>
                </a:solidFill>
                <a:latin typeface="Times New Roman"/>
                <a:ea typeface="Times New Roman"/>
                <a:cs typeface="Times New Roman"/>
                <a:sym typeface="Times New Roman"/>
              </a:rPr>
              <a:t>encourages the patient to ask questions and be involved in their treatment. </a:t>
            </a:r>
            <a:endParaRPr b="1" sz="1600">
              <a:latin typeface="Open Sans"/>
              <a:ea typeface="Open Sans"/>
              <a:cs typeface="Open Sans"/>
              <a:sym typeface="Open Sans"/>
            </a:endParaRPr>
          </a:p>
        </p:txBody>
      </p:sp>
      <p:sp>
        <p:nvSpPr>
          <p:cNvPr id="165" name="Google Shape;165;p23"/>
          <p:cNvSpPr/>
          <p:nvPr/>
        </p:nvSpPr>
        <p:spPr>
          <a:xfrm>
            <a:off x="4062650" y="2238450"/>
            <a:ext cx="645000" cy="688800"/>
          </a:xfrm>
          <a:prstGeom prst="mathPlus">
            <a:avLst>
              <a:gd fmla="val 23520" name="adj1"/>
            </a:avLst>
          </a:prstGeom>
          <a:solidFill>
            <a:srgbClr val="FF9900"/>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a:t>…but can it be taught?</a:t>
            </a:r>
            <a:endParaRPr/>
          </a:p>
        </p:txBody>
      </p:sp>
      <p:sp>
        <p:nvSpPr>
          <p:cNvPr id="171" name="Google Shape;171;p24"/>
          <p:cNvSpPr txBox="1"/>
          <p:nvPr>
            <p:ph idx="1" type="body"/>
          </p:nvPr>
        </p:nvSpPr>
        <p:spPr>
          <a:xfrm>
            <a:off x="311700" y="1225225"/>
            <a:ext cx="8520600" cy="3354000"/>
          </a:xfrm>
          <a:prstGeom prst="rect">
            <a:avLst/>
          </a:prstGeom>
        </p:spPr>
        <p:txBody>
          <a:bodyPr anchor="t" anchorCtr="0" bIns="91425" lIns="91425" numCol="1" rIns="91425" spcFirstLastPara="1" tIns="91425" wrap="square">
            <a:noAutofit/>
          </a:bodyPr>
          <a:lstStyle/>
          <a:p>
            <a:pPr algn="l" indent="-342900" lvl="0" marL="457200" rtl="0">
              <a:lnSpc>
                <a:spcPct val="105000"/>
              </a:lnSpc>
              <a:spcBef>
                <a:spcPts val="0"/>
              </a:spcBef>
              <a:spcAft>
                <a:spcPts val="0"/>
              </a:spcAft>
              <a:buSzPts val="1800"/>
              <a:buFont typeface="Times New Roman"/>
              <a:buChar char="●"/>
            </a:pPr>
            <a:r>
              <a:rPr altLang="en" lang="en">
                <a:latin typeface="Times New Roman"/>
                <a:ea typeface="Times New Roman"/>
                <a:cs typeface="Times New Roman"/>
                <a:sym typeface="Times New Roman"/>
              </a:rPr>
              <a:t>The barrier isn’t teaching care, but rather teaching compassion</a:t>
            </a:r>
            <a:endParaRPr>
              <a:latin typeface="Times New Roman"/>
              <a:ea typeface="Times New Roman"/>
              <a:cs typeface="Times New Roman"/>
              <a:sym typeface="Times New Roman"/>
            </a:endParaRPr>
          </a:p>
          <a:p>
            <a:pPr algn="l" indent="-342900" lvl="1" marL="914400" rtl="0">
              <a:lnSpc>
                <a:spcPct val="105000"/>
              </a:lnSpc>
              <a:spcBef>
                <a:spcPts val="0"/>
              </a:spcBef>
              <a:spcAft>
                <a:spcPts val="0"/>
              </a:spcAft>
              <a:buSzPts val="1800"/>
              <a:buFont typeface="Times New Roman"/>
              <a:buChar char="○"/>
            </a:pPr>
            <a:r>
              <a:rPr altLang="en" lang="en" sz="1800">
                <a:latin typeface="Times New Roman"/>
                <a:ea typeface="Times New Roman"/>
                <a:cs typeface="Times New Roman"/>
                <a:sym typeface="Times New Roman"/>
              </a:rPr>
              <a:t>If it’s a behavior, we can teach it</a:t>
            </a:r>
            <a:endParaRPr sz="1800">
              <a:latin typeface="Times New Roman"/>
              <a:ea typeface="Times New Roman"/>
              <a:cs typeface="Times New Roman"/>
              <a:sym typeface="Times New Roman"/>
            </a:endParaRPr>
          </a:p>
          <a:p>
            <a:pPr algn="l" indent="-342900" lvl="0" marL="457200" rtl="0">
              <a:lnSpc>
                <a:spcPct val="105000"/>
              </a:lnSpc>
              <a:spcBef>
                <a:spcPts val="0"/>
              </a:spcBef>
              <a:spcAft>
                <a:spcPts val="0"/>
              </a:spcAft>
              <a:buSzPts val="1800"/>
              <a:buFont typeface="Times New Roman"/>
              <a:buChar char="●"/>
            </a:pPr>
            <a:r>
              <a:rPr altLang="en" lang="en">
                <a:latin typeface="Times New Roman"/>
                <a:ea typeface="Times New Roman"/>
                <a:cs typeface="Times New Roman"/>
                <a:sym typeface="Times New Roman"/>
              </a:rPr>
              <a:t>Assuming that someone has naturally developed compassion, then I am optimistic that we can teach compassionate care. </a:t>
            </a:r>
            <a:endParaRPr>
              <a:latin typeface="Times New Roman"/>
              <a:ea typeface="Times New Roman"/>
              <a:cs typeface="Times New Roman"/>
              <a:sym typeface="Times New Roman"/>
            </a:endParaRPr>
          </a:p>
          <a:p>
            <a:pPr algn="l" indent="-342900" lvl="1" marL="914400" rtl="0">
              <a:lnSpc>
                <a:spcPct val="105000"/>
              </a:lnSpc>
              <a:spcBef>
                <a:spcPts val="0"/>
              </a:spcBef>
              <a:spcAft>
                <a:spcPts val="0"/>
              </a:spcAft>
              <a:buSzPts val="1800"/>
              <a:buFont typeface="Times New Roman"/>
              <a:buChar char="○"/>
            </a:pPr>
            <a:r>
              <a:rPr altLang="en" lang="en" sz="1800">
                <a:highlight>
                  <a:srgbClr val="FFFFFF"/>
                </a:highlight>
                <a:latin typeface="Times New Roman"/>
                <a:ea typeface="Times New Roman"/>
                <a:cs typeface="Times New Roman"/>
                <a:sym typeface="Times New Roman"/>
              </a:rPr>
              <a:t>Compassion education interventions must be: empirically based, competency-based, employ multimodal teaching methods, &amp; evaluative (Sinclair et al, 2021)</a:t>
            </a:r>
            <a:endParaRPr sz="1800">
              <a:latin typeface="Times New Roman"/>
              <a:ea typeface="Times New Roman"/>
              <a:cs typeface="Times New Roman"/>
              <a:sym typeface="Times New Roman"/>
            </a:endParaRPr>
          </a:p>
          <a:p>
            <a:pPr algn="l" indent="0" lvl="0" marL="0" rtl="0">
              <a:lnSpc>
                <a:spcPct val="105000"/>
              </a:lnSpc>
              <a:spcBef>
                <a:spcPts val="0"/>
              </a:spcBef>
              <a:spcAft>
                <a:spcPts val="0"/>
              </a:spcAft>
              <a:buNone/>
            </a:pPr>
            <a:r>
              <a:rPr altLang="en" b="1" lang="en">
                <a:latin typeface="Times New Roman"/>
                <a:ea typeface="Times New Roman"/>
                <a:cs typeface="Times New Roman"/>
                <a:sym typeface="Times New Roman"/>
              </a:rPr>
              <a:t>Barriers to consider</a:t>
            </a:r>
            <a:endParaRPr b="1">
              <a:latin typeface="Times New Roman"/>
              <a:ea typeface="Times New Roman"/>
              <a:cs typeface="Times New Roman"/>
              <a:sym typeface="Times New Roman"/>
            </a:endParaRPr>
          </a:p>
          <a:p>
            <a:pPr algn="l" indent="-342900" lvl="0" marL="457200" rtl="0">
              <a:lnSpc>
                <a:spcPct val="105000"/>
              </a:lnSpc>
              <a:spcBef>
                <a:spcPts val="0"/>
              </a:spcBef>
              <a:spcAft>
                <a:spcPts val="0"/>
              </a:spcAft>
              <a:buSzPts val="1800"/>
              <a:buFont typeface="Times New Roman"/>
              <a:buChar char="●"/>
            </a:pPr>
            <a:r>
              <a:rPr altLang="en" lang="en">
                <a:highlight>
                  <a:srgbClr val="FFFFFF"/>
                </a:highlight>
                <a:latin typeface="Times New Roman"/>
                <a:ea typeface="Times New Roman"/>
                <a:cs typeface="Times New Roman"/>
                <a:sym typeface="Times New Roman"/>
              </a:rPr>
              <a:t>Difficult to define compassion</a:t>
            </a:r>
            <a:endParaRPr>
              <a:highlight>
                <a:srgbClr val="FFFFFF"/>
              </a:highlight>
              <a:latin typeface="Times New Roman"/>
              <a:ea typeface="Times New Roman"/>
              <a:cs typeface="Times New Roman"/>
              <a:sym typeface="Times New Roman"/>
            </a:endParaRPr>
          </a:p>
          <a:p>
            <a:pPr algn="l" indent="-342900" lvl="0" marL="457200" rtl="0">
              <a:lnSpc>
                <a:spcPct val="105000"/>
              </a:lnSpc>
              <a:spcBef>
                <a:spcPts val="0"/>
              </a:spcBef>
              <a:spcAft>
                <a:spcPts val="0"/>
              </a:spcAft>
              <a:buSzPts val="1800"/>
              <a:buFont typeface="Times New Roman"/>
              <a:buChar char="●"/>
            </a:pPr>
            <a:r>
              <a:rPr altLang="en" lang="en">
                <a:highlight>
                  <a:srgbClr val="FFFFFF"/>
                </a:highlight>
                <a:latin typeface="Times New Roman"/>
                <a:ea typeface="Times New Roman"/>
                <a:cs typeface="Times New Roman"/>
                <a:sym typeface="Times New Roman"/>
              </a:rPr>
              <a:t>Limited to self report and often no control group</a:t>
            </a:r>
            <a:endParaRPr>
              <a:highlight>
                <a:srgbClr val="FFFFFF"/>
              </a:highlight>
              <a:latin typeface="Times New Roman"/>
              <a:ea typeface="Times New Roman"/>
              <a:cs typeface="Times New Roman"/>
              <a:sym typeface="Times New Roman"/>
            </a:endParaRPr>
          </a:p>
          <a:p>
            <a:pPr algn="l" indent="-342900" lvl="0" marL="457200" rtl="0">
              <a:lnSpc>
                <a:spcPct val="105000"/>
              </a:lnSpc>
              <a:spcBef>
                <a:spcPts val="0"/>
              </a:spcBef>
              <a:spcAft>
                <a:spcPts val="0"/>
              </a:spcAft>
              <a:buSzPts val="1800"/>
              <a:buFont typeface="Times New Roman"/>
              <a:buChar char="●"/>
            </a:pPr>
            <a:r>
              <a:rPr altLang="en" lang="en">
                <a:highlight>
                  <a:srgbClr val="FFFFFF"/>
                </a:highlight>
                <a:latin typeface="Times New Roman"/>
                <a:ea typeface="Times New Roman"/>
                <a:cs typeface="Times New Roman"/>
                <a:sym typeface="Times New Roman"/>
              </a:rPr>
              <a:t>Cannot be replicated clinically</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5"/>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a:t>Expectations in delivery</a:t>
            </a:r>
            <a:endParaRPr/>
          </a:p>
        </p:txBody>
      </p:sp>
      <p:pic>
        <p:nvPicPr>
          <p:cNvPr id="177" name="Google Shape;177;p25"/>
          <p:cNvPicPr preferRelativeResize="0"/>
          <p:nvPr/>
        </p:nvPicPr>
        <p:blipFill>
          <a:blip r:embed="rId3">
            <a:alphaModFix/>
          </a:blip>
          <a:stretch>
            <a:fillRect/>
          </a:stretch>
        </p:blipFill>
        <p:spPr>
          <a:xfrm>
            <a:off x="152400" y="1299625"/>
            <a:ext cx="4947775" cy="2173325"/>
          </a:xfrm>
          <a:prstGeom prst="rect">
            <a:avLst/>
          </a:prstGeom>
          <a:noFill/>
          <a:ln cap="flat" cmpd="sng" w="9525">
            <a:solidFill>
              <a:schemeClr val="dk1"/>
            </a:solidFill>
            <a:prstDash val="solid"/>
            <a:round/>
            <a:headEnd len="sm" type="none" w="sm"/>
            <a:tailEnd len="sm" type="none" w="sm"/>
          </a:ln>
        </p:spPr>
      </p:pic>
      <p:pic>
        <p:nvPicPr>
          <p:cNvPr id="178" name="Google Shape;178;p25"/>
          <p:cNvPicPr preferRelativeResize="0"/>
          <p:nvPr/>
        </p:nvPicPr>
        <p:blipFill>
          <a:blip r:embed="rId4">
            <a:alphaModFix/>
          </a:blip>
          <a:stretch>
            <a:fillRect/>
          </a:stretch>
        </p:blipFill>
        <p:spPr>
          <a:xfrm>
            <a:off x="152400" y="3625350"/>
            <a:ext cx="8839200" cy="952618"/>
          </a:xfrm>
          <a:prstGeom prst="rect">
            <a:avLst/>
          </a:prstGeom>
          <a:noFill/>
          <a:ln cap="flat" cmpd="sng" w="9525">
            <a:solidFill>
              <a:srgbClr val="0000FF"/>
            </a:solidFill>
            <a:prstDash val="solid"/>
            <a:round/>
            <a:headEnd len="sm" type="none" w="sm"/>
            <a:tailEnd len="sm" type="none" w="sm"/>
          </a:ln>
        </p:spPr>
      </p:pic>
      <p:pic>
        <p:nvPicPr>
          <p:cNvPr id="179" name="Google Shape;179;p25"/>
          <p:cNvPicPr preferRelativeResize="0"/>
          <p:nvPr/>
        </p:nvPicPr>
        <p:blipFill>
          <a:blip r:embed="rId5">
            <a:alphaModFix/>
          </a:blip>
          <a:stretch>
            <a:fillRect/>
          </a:stretch>
        </p:blipFill>
        <p:spPr>
          <a:xfrm>
            <a:off x="5745561" y="108825"/>
            <a:ext cx="3086739" cy="3364125"/>
          </a:xfrm>
          <a:prstGeom prst="rect">
            <a:avLst/>
          </a:prstGeom>
          <a:noFill/>
          <a:ln>
            <a:noFill/>
          </a:ln>
        </p:spPr>
      </p:pic>
      <p:sp>
        <p:nvSpPr>
          <p:cNvPr id="180" name="Google Shape;180;p25"/>
          <p:cNvSpPr txBox="1"/>
          <p:nvPr/>
        </p:nvSpPr>
        <p:spPr>
          <a:xfrm>
            <a:off x="6152600" y="1147225"/>
            <a:ext cx="6684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CCAT</a:t>
            </a:r>
            <a:endParaRPr>
              <a:latin typeface="Open Sans"/>
              <a:ea typeface="Open Sans"/>
              <a:cs typeface="Open Sans"/>
              <a:sym typeface="Open Sans"/>
            </a:endParaRPr>
          </a:p>
        </p:txBody>
      </p:sp>
      <p:sp>
        <p:nvSpPr>
          <p:cNvPr id="181" name="Google Shape;181;p25"/>
          <p:cNvSpPr txBox="1"/>
          <p:nvPr/>
        </p:nvSpPr>
        <p:spPr>
          <a:xfrm>
            <a:off x="7741075" y="1147225"/>
            <a:ext cx="6684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CS</a:t>
            </a:r>
            <a:endParaRPr>
              <a:latin typeface="Open Sans"/>
              <a:ea typeface="Open Sans"/>
              <a:cs typeface="Open Sans"/>
              <a:sym typeface="Open Sans"/>
            </a:endParaRPr>
          </a:p>
        </p:txBody>
      </p:sp>
      <p:sp>
        <p:nvSpPr>
          <p:cNvPr id="182" name="Google Shape;182;p25"/>
          <p:cNvSpPr txBox="1"/>
          <p:nvPr/>
        </p:nvSpPr>
        <p:spPr>
          <a:xfrm>
            <a:off x="6954725" y="2287100"/>
            <a:ext cx="6684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SCCS</a:t>
            </a:r>
            <a:endParaRPr>
              <a:latin typeface="Open Sans"/>
              <a:ea typeface="Open Sans"/>
              <a:cs typeface="Open Sans"/>
              <a:sym typeface="Open Sans"/>
            </a:endParaRPr>
          </a:p>
        </p:txBody>
      </p:sp>
      <p:sp>
        <p:nvSpPr>
          <p:cNvPr id="183" name="Google Shape;183;p25"/>
          <p:cNvSpPr/>
          <p:nvPr/>
        </p:nvSpPr>
        <p:spPr>
          <a:xfrm>
            <a:off x="7097888" y="1517063"/>
            <a:ext cx="366300" cy="400200"/>
          </a:xfrm>
          <a:prstGeom prst="star5">
            <a:avLst>
              <a:gd fmla="val 19098" name="adj"/>
              <a:gd fmla="val 105146" name="hf"/>
              <a:gd fmla="val 110557" name="vf"/>
            </a:avLst>
          </a:prstGeom>
          <a:solidFill>
            <a:srgbClr val="FF9900"/>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6"/>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sz="3600"/>
              <a:t>Looking towards the future (summary)</a:t>
            </a:r>
            <a:endParaRPr/>
          </a:p>
        </p:txBody>
      </p:sp>
      <p:sp>
        <p:nvSpPr>
          <p:cNvPr id="189" name="Google Shape;189;p26"/>
          <p:cNvSpPr txBox="1"/>
          <p:nvPr>
            <p:ph idx="1" type="body"/>
          </p:nvPr>
        </p:nvSpPr>
        <p:spPr>
          <a:xfrm>
            <a:off x="311700" y="1225225"/>
            <a:ext cx="8520600" cy="3354000"/>
          </a:xfrm>
          <a:prstGeom prst="rect">
            <a:avLst/>
          </a:prstGeom>
        </p:spPr>
        <p:txBody>
          <a:bodyPr anchor="t" anchorCtr="0" bIns="91425" lIns="91425" numCol="1" rIns="91425" spcFirstLastPara="1" tIns="91425" wrap="square">
            <a:normAutofit/>
          </a:bodyPr>
          <a:lstStyle/>
          <a:p>
            <a:pPr algn="l" indent="-361950" lvl="0" marL="457200" rtl="0">
              <a:spcBef>
                <a:spcPts val="0"/>
              </a:spcBef>
              <a:spcAft>
                <a:spcPts val="0"/>
              </a:spcAft>
              <a:buSzPts val="2100"/>
              <a:buFont typeface="Times New Roman"/>
              <a:buChar char="●"/>
            </a:pPr>
            <a:r>
              <a:rPr altLang="en" lang="en" sz="2100">
                <a:latin typeface="Times New Roman"/>
                <a:ea typeface="Times New Roman"/>
                <a:cs typeface="Times New Roman"/>
                <a:sym typeface="Times New Roman"/>
              </a:rPr>
              <a:t>Understanding compassionate care</a:t>
            </a:r>
            <a:endParaRPr sz="2100">
              <a:latin typeface="Times New Roman"/>
              <a:ea typeface="Times New Roman"/>
              <a:cs typeface="Times New Roman"/>
              <a:sym typeface="Times New Roman"/>
            </a:endParaRPr>
          </a:p>
          <a:p>
            <a:pPr algn="l" indent="-361950" lvl="0" marL="457200" rtl="0">
              <a:spcBef>
                <a:spcPts val="0"/>
              </a:spcBef>
              <a:spcAft>
                <a:spcPts val="0"/>
              </a:spcAft>
              <a:buSzPts val="2100"/>
              <a:buFont typeface="Times New Roman"/>
              <a:buChar char="●"/>
            </a:pPr>
            <a:r>
              <a:rPr altLang="en" lang="en" sz="2100">
                <a:latin typeface="Times New Roman"/>
                <a:ea typeface="Times New Roman"/>
                <a:cs typeface="Times New Roman"/>
                <a:sym typeface="Times New Roman"/>
              </a:rPr>
              <a:t>Defining compassionate care</a:t>
            </a:r>
            <a:endParaRPr sz="2100">
              <a:latin typeface="Times New Roman"/>
              <a:ea typeface="Times New Roman"/>
              <a:cs typeface="Times New Roman"/>
              <a:sym typeface="Times New Roman"/>
            </a:endParaRPr>
          </a:p>
          <a:p>
            <a:pPr algn="l" indent="-361950" lvl="0" marL="457200" rtl="0">
              <a:spcBef>
                <a:spcPts val="0"/>
              </a:spcBef>
              <a:spcAft>
                <a:spcPts val="0"/>
              </a:spcAft>
              <a:buSzPts val="2100"/>
              <a:buFont typeface="Times New Roman"/>
              <a:buChar char="●"/>
            </a:pPr>
            <a:r>
              <a:rPr altLang="en" lang="en" sz="2100">
                <a:latin typeface="Times New Roman"/>
                <a:ea typeface="Times New Roman"/>
                <a:cs typeface="Times New Roman"/>
                <a:sym typeface="Times New Roman"/>
              </a:rPr>
              <a:t>Measuring </a:t>
            </a:r>
            <a:r>
              <a:rPr altLang="en" lang="en" sz="2100">
                <a:latin typeface="Times New Roman"/>
                <a:ea typeface="Times New Roman"/>
                <a:cs typeface="Times New Roman"/>
                <a:sym typeface="Times New Roman"/>
              </a:rPr>
              <a:t>compassionate</a:t>
            </a:r>
            <a:r>
              <a:rPr altLang="en" lang="en" sz="2100">
                <a:latin typeface="Times New Roman"/>
                <a:ea typeface="Times New Roman"/>
                <a:cs typeface="Times New Roman"/>
                <a:sym typeface="Times New Roman"/>
              </a:rPr>
              <a:t> care</a:t>
            </a:r>
            <a:endParaRPr sz="2100">
              <a:latin typeface="Times New Roman"/>
              <a:ea typeface="Times New Roman"/>
              <a:cs typeface="Times New Roman"/>
              <a:sym typeface="Times New Roman"/>
            </a:endParaRPr>
          </a:p>
          <a:p>
            <a:pPr algn="l" indent="-361950" lvl="0" marL="457200" rtl="0">
              <a:spcBef>
                <a:spcPts val="0"/>
              </a:spcBef>
              <a:spcAft>
                <a:spcPts val="0"/>
              </a:spcAft>
              <a:buSzPts val="2100"/>
              <a:buFont typeface="Times New Roman"/>
              <a:buChar char="●"/>
            </a:pPr>
            <a:r>
              <a:rPr altLang="en" lang="en" sz="2100">
                <a:latin typeface="Times New Roman"/>
                <a:ea typeface="Times New Roman"/>
                <a:cs typeface="Times New Roman"/>
                <a:sym typeface="Times New Roman"/>
              </a:rPr>
              <a:t>Teaching compassionate care</a:t>
            </a:r>
            <a:endParaRPr sz="2100">
              <a:latin typeface="Times New Roman"/>
              <a:ea typeface="Times New Roman"/>
              <a:cs typeface="Times New Roman"/>
              <a:sym typeface="Times New Roman"/>
            </a:endParaRPr>
          </a:p>
          <a:p>
            <a:pPr algn="l" indent="0" lvl="0" marL="0" rtl="0">
              <a:spcBef>
                <a:spcPts val="0"/>
              </a:spcBef>
              <a:spcAft>
                <a:spcPts val="0"/>
              </a:spcAft>
              <a:buNone/>
            </a:pPr>
            <a:r>
              <a:t/>
            </a:r>
            <a:endParaRPr sz="2100">
              <a:latin typeface="Times New Roman"/>
              <a:ea typeface="Times New Roman"/>
              <a:cs typeface="Times New Roman"/>
              <a:sym typeface="Times New Roman"/>
            </a:endParaRPr>
          </a:p>
          <a:p>
            <a:pPr algn="l" indent="0" lvl="0" marL="0" rtl="0">
              <a:spcBef>
                <a:spcPts val="0"/>
              </a:spcBef>
              <a:spcAft>
                <a:spcPts val="0"/>
              </a:spcAft>
              <a:buNone/>
            </a:pPr>
            <a:r>
              <a:rPr altLang="en" i="1" lang="en" sz="2100">
                <a:latin typeface="Times New Roman"/>
                <a:ea typeface="Times New Roman"/>
                <a:cs typeface="Times New Roman"/>
                <a:sym typeface="Times New Roman"/>
              </a:rPr>
              <a:t>Compassionate care in behavior </a:t>
            </a:r>
            <a:r>
              <a:rPr altLang="en" i="1" lang="en" sz="2100">
                <a:latin typeface="Times New Roman"/>
                <a:ea typeface="Times New Roman"/>
                <a:cs typeface="Times New Roman"/>
                <a:sym typeface="Times New Roman"/>
              </a:rPr>
              <a:t>analysis</a:t>
            </a:r>
            <a:r>
              <a:rPr altLang="en" i="1" lang="en" sz="2100">
                <a:latin typeface="Times New Roman"/>
                <a:ea typeface="Times New Roman"/>
                <a:cs typeface="Times New Roman"/>
                <a:sym typeface="Times New Roman"/>
              </a:rPr>
              <a:t> is of critical importance: not just for us, not just for our clients, but for everyone that comes after us. This field will only grow through this connection to those we serve. </a:t>
            </a:r>
            <a:endParaRPr i="1" sz="21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7"/>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a:t>References</a:t>
            </a:r>
            <a:endParaRPr/>
          </a:p>
        </p:txBody>
      </p:sp>
      <p:sp>
        <p:nvSpPr>
          <p:cNvPr id="195" name="Google Shape;195;p27"/>
          <p:cNvSpPr txBox="1"/>
          <p:nvPr>
            <p:ph idx="1" type="body"/>
          </p:nvPr>
        </p:nvSpPr>
        <p:spPr>
          <a:xfrm>
            <a:off x="311700" y="1225225"/>
            <a:ext cx="8520600" cy="3354000"/>
          </a:xfrm>
          <a:prstGeom prst="rect">
            <a:avLst/>
          </a:prstGeom>
        </p:spPr>
        <p:txBody>
          <a:bodyPr anchor="t" anchorCtr="0" bIns="91425" lIns="91425" numCol="1" rIns="91425" spcFirstLastPara="1" tIns="91425" wrap="square">
            <a:noAutofit/>
          </a:bodyPr>
          <a:lstStyle/>
          <a:p>
            <a:pPr algn="l" indent="0" lvl="0" marL="0" rtl="0">
              <a:lnSpc>
                <a:spcPct val="80000"/>
              </a:lnSpc>
              <a:spcBef>
                <a:spcPts val="0"/>
              </a:spcBef>
              <a:spcAft>
                <a:spcPts val="0"/>
              </a:spcAft>
              <a:buSzPts val="1018"/>
              <a:buNone/>
            </a:pPr>
            <a:r>
              <a:rPr altLang="en" lang="en" sz="1210">
                <a:highlight>
                  <a:srgbClr val="FFFFFF"/>
                </a:highlight>
                <a:latin typeface="Times New Roman"/>
                <a:ea typeface="Times New Roman"/>
                <a:cs typeface="Times New Roman"/>
                <a:sym typeface="Times New Roman"/>
              </a:rPr>
              <a:t>Burnell, L., &amp; Agan, D. L. (2013). Compassionate care: Can it be defined and measured? The development of the Compassionate Care </a:t>
            </a:r>
            <a:endParaRPr sz="1210">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SzPts val="1018"/>
              <a:buNone/>
            </a:pPr>
            <a:r>
              <a:rPr altLang="en" lang="en" sz="1210">
                <a:highlight>
                  <a:srgbClr val="FFFFFF"/>
                </a:highlight>
                <a:latin typeface="Times New Roman"/>
                <a:ea typeface="Times New Roman"/>
                <a:cs typeface="Times New Roman"/>
                <a:sym typeface="Times New Roman"/>
              </a:rPr>
              <a:t>Assessment Tool. </a:t>
            </a:r>
            <a:r>
              <a:rPr altLang="en" i="1" lang="en" sz="1210">
                <a:highlight>
                  <a:srgbClr val="FFFFFF"/>
                </a:highlight>
                <a:latin typeface="Times New Roman"/>
                <a:ea typeface="Times New Roman"/>
                <a:cs typeface="Times New Roman"/>
                <a:sym typeface="Times New Roman"/>
              </a:rPr>
              <a:t>International Journal of Caring Sciences</a:t>
            </a:r>
            <a:r>
              <a:rPr altLang="en" lang="en" sz="1210">
                <a:highlight>
                  <a:srgbClr val="FFFFFF"/>
                </a:highlight>
                <a:latin typeface="Times New Roman"/>
                <a:ea typeface="Times New Roman"/>
                <a:cs typeface="Times New Roman"/>
                <a:sym typeface="Times New Roman"/>
              </a:rPr>
              <a:t>, </a:t>
            </a:r>
            <a:r>
              <a:rPr altLang="en" i="1" lang="en" sz="1210">
                <a:highlight>
                  <a:srgbClr val="FFFFFF"/>
                </a:highlight>
                <a:latin typeface="Times New Roman"/>
                <a:ea typeface="Times New Roman"/>
                <a:cs typeface="Times New Roman"/>
                <a:sym typeface="Times New Roman"/>
              </a:rPr>
              <a:t>6</a:t>
            </a:r>
            <a:r>
              <a:rPr altLang="en" lang="en" sz="1210">
                <a:highlight>
                  <a:srgbClr val="FFFFFF"/>
                </a:highlight>
                <a:latin typeface="Times New Roman"/>
                <a:ea typeface="Times New Roman"/>
                <a:cs typeface="Times New Roman"/>
                <a:sym typeface="Times New Roman"/>
              </a:rPr>
              <a:t>(2), 180-187.</a:t>
            </a:r>
            <a:endParaRPr sz="1210">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Clr>
                <a:schemeClr val="dk1"/>
              </a:buClr>
              <a:buSzPts val="1018"/>
              <a:buFont typeface="Arial"/>
              <a:buNone/>
            </a:pPr>
            <a:r>
              <a:t/>
            </a:r>
            <a:endParaRPr sz="1210">
              <a:highlight>
                <a:srgbClr val="FFFFFF"/>
              </a:highlight>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lang="en" sz="1210">
                <a:solidFill>
                  <a:srgbClr val="222222"/>
                </a:solidFill>
                <a:highlight>
                  <a:srgbClr val="FFFFFF"/>
                </a:highlight>
                <a:latin typeface="Times New Roman"/>
                <a:ea typeface="Times New Roman"/>
                <a:cs typeface="Times New Roman"/>
                <a:sym typeface="Times New Roman"/>
              </a:rPr>
              <a:t>Fogarty, L. A., Curbow, B. A., Wingard, J. R., McDonnell, K., &amp; Somerfield, M. R. (1999). Can 40 seconds of compassion reduce patient </a:t>
            </a:r>
            <a:endParaRPr sz="1210">
              <a:solidFill>
                <a:srgbClr val="222222"/>
              </a:solidFill>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SzPts val="1018"/>
              <a:buNone/>
            </a:pPr>
            <a:r>
              <a:rPr altLang="en" lang="en" sz="1210">
                <a:solidFill>
                  <a:srgbClr val="222222"/>
                </a:solidFill>
                <a:highlight>
                  <a:srgbClr val="FFFFFF"/>
                </a:highlight>
                <a:latin typeface="Times New Roman"/>
                <a:ea typeface="Times New Roman"/>
                <a:cs typeface="Times New Roman"/>
                <a:sym typeface="Times New Roman"/>
              </a:rPr>
              <a:t>anxiety?. </a:t>
            </a:r>
            <a:r>
              <a:rPr altLang="en" i="1" lang="en" sz="1210">
                <a:solidFill>
                  <a:srgbClr val="222222"/>
                </a:solidFill>
                <a:highlight>
                  <a:srgbClr val="FFFFFF"/>
                </a:highlight>
                <a:latin typeface="Times New Roman"/>
                <a:ea typeface="Times New Roman"/>
                <a:cs typeface="Times New Roman"/>
                <a:sym typeface="Times New Roman"/>
              </a:rPr>
              <a:t>Journal of Clinical Oncology</a:t>
            </a:r>
            <a:r>
              <a:rPr altLang="en" lang="en" sz="1210">
                <a:solidFill>
                  <a:srgbClr val="222222"/>
                </a:solidFill>
                <a:highlight>
                  <a:srgbClr val="FFFFFF"/>
                </a:highlight>
                <a:latin typeface="Times New Roman"/>
                <a:ea typeface="Times New Roman"/>
                <a:cs typeface="Times New Roman"/>
                <a:sym typeface="Times New Roman"/>
              </a:rPr>
              <a:t>, </a:t>
            </a:r>
            <a:r>
              <a:rPr altLang="en" i="1" lang="en" sz="1210">
                <a:solidFill>
                  <a:srgbClr val="222222"/>
                </a:solidFill>
                <a:highlight>
                  <a:srgbClr val="FFFFFF"/>
                </a:highlight>
                <a:latin typeface="Times New Roman"/>
                <a:ea typeface="Times New Roman"/>
                <a:cs typeface="Times New Roman"/>
                <a:sym typeface="Times New Roman"/>
              </a:rPr>
              <a:t>17</a:t>
            </a:r>
            <a:r>
              <a:rPr altLang="en" lang="en" sz="1210">
                <a:solidFill>
                  <a:srgbClr val="222222"/>
                </a:solidFill>
                <a:highlight>
                  <a:srgbClr val="FFFFFF"/>
                </a:highlight>
                <a:latin typeface="Times New Roman"/>
                <a:ea typeface="Times New Roman"/>
                <a:cs typeface="Times New Roman"/>
                <a:sym typeface="Times New Roman"/>
              </a:rPr>
              <a:t>(1), 371-371.</a:t>
            </a:r>
            <a:endParaRPr sz="1210">
              <a:solidFill>
                <a:srgbClr val="222222"/>
              </a:solidFill>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Clr>
                <a:schemeClr val="dk1"/>
              </a:buClr>
              <a:buSzPts val="1018"/>
              <a:buFont typeface="Arial"/>
              <a:buNone/>
            </a:pPr>
            <a:r>
              <a:t/>
            </a:r>
            <a:endParaRPr sz="1210">
              <a:solidFill>
                <a:srgbClr val="222222"/>
              </a:solidFill>
              <a:highlight>
                <a:srgbClr val="FFFFFF"/>
              </a:highlight>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lang="en" sz="1210">
                <a:highlight>
                  <a:srgbClr val="FFFFFF"/>
                </a:highlight>
                <a:latin typeface="Times New Roman"/>
                <a:ea typeface="Times New Roman"/>
                <a:cs typeface="Times New Roman"/>
                <a:sym typeface="Times New Roman"/>
              </a:rPr>
              <a:t>Lown, B. A., McIntosh, S., McGuinn, K., Aschenbrener, C., DeWitt, B. B., Chou, C., et al. (2014). Triple C conference framework </a:t>
            </a:r>
            <a:endParaRPr sz="1210">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SzPts val="1018"/>
              <a:buNone/>
            </a:pPr>
            <a:r>
              <a:rPr altLang="en" lang="en" sz="1210">
                <a:highlight>
                  <a:srgbClr val="FFFFFF"/>
                </a:highlight>
                <a:latin typeface="Times New Roman"/>
                <a:ea typeface="Times New Roman"/>
                <a:cs typeface="Times New Roman"/>
                <a:sym typeface="Times New Roman"/>
              </a:rPr>
              <a:t>tables. Retrieved from </a:t>
            </a:r>
            <a:r>
              <a:rPr altLang="en" lang="en" sz="1210" u="sng">
                <a:solidFill>
                  <a:srgbClr val="1155CC"/>
                </a:solidFill>
                <a:highlight>
                  <a:srgbClr val="FFFFFF"/>
                </a:highlight>
                <a:latin typeface="Times New Roman"/>
                <a:ea typeface="Times New Roman"/>
                <a:cs typeface="Times New Roman"/>
                <a:sym typeface="Times New Roman"/>
                <a:hlinkClick r:id="rId3">
                  <a:extLst>
                    <a:ext uri="{A12FA001-AC4F-418D-AE19-62706E023703}">
                      <ahyp:hlinkClr val="tx"/>
                    </a:ext>
                  </a:extLst>
                </a:hlinkClick>
              </a:rPr>
              <a:t>http://www.theschwartzcenter.org/media/Triple-CConference-Framework-Tables_FINAL.p</a:t>
            </a:r>
            <a:r>
              <a:rPr altLang="en" lang="en" sz="1210">
                <a:highlight>
                  <a:srgbClr val="FFFFFF"/>
                </a:highlight>
                <a:latin typeface="Times New Roman"/>
                <a:ea typeface="Times New Roman"/>
                <a:cs typeface="Times New Roman"/>
                <a:sym typeface="Times New Roman"/>
              </a:rPr>
              <a:t>df</a:t>
            </a:r>
            <a:endParaRPr sz="1210">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Clr>
                <a:schemeClr val="dk1"/>
              </a:buClr>
              <a:buSzPts val="1018"/>
              <a:buFont typeface="Arial"/>
              <a:buNone/>
            </a:pPr>
            <a:r>
              <a:t/>
            </a:r>
            <a:endParaRPr sz="1210">
              <a:highlight>
                <a:srgbClr val="FFFFFF"/>
              </a:highlight>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lang="en" sz="1210">
                <a:solidFill>
                  <a:srgbClr val="222222"/>
                </a:solidFill>
                <a:highlight>
                  <a:srgbClr val="FFFFFF"/>
                </a:highlight>
                <a:latin typeface="Times New Roman"/>
                <a:ea typeface="Times New Roman"/>
                <a:cs typeface="Times New Roman"/>
                <a:sym typeface="Times New Roman"/>
              </a:rPr>
              <a:t>Luoma, J. B., &amp; Platt, M. G. (2015). Shame, self-criticism, self-stigma, and compassion in acceptance and commitment therapy. </a:t>
            </a:r>
            <a:r>
              <a:rPr altLang="en" i="1" lang="en" sz="1210">
                <a:solidFill>
                  <a:srgbClr val="222222"/>
                </a:solidFill>
                <a:highlight>
                  <a:srgbClr val="FFFFFF"/>
                </a:highlight>
                <a:latin typeface="Times New Roman"/>
                <a:ea typeface="Times New Roman"/>
                <a:cs typeface="Times New Roman"/>
                <a:sym typeface="Times New Roman"/>
              </a:rPr>
              <a:t>Current </a:t>
            </a:r>
            <a:endParaRPr i="1" sz="1210">
              <a:solidFill>
                <a:srgbClr val="222222"/>
              </a:solidFill>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SzPts val="1018"/>
              <a:buNone/>
            </a:pPr>
            <a:r>
              <a:rPr altLang="en" i="1" lang="en" sz="1210">
                <a:solidFill>
                  <a:srgbClr val="222222"/>
                </a:solidFill>
                <a:highlight>
                  <a:srgbClr val="FFFFFF"/>
                </a:highlight>
                <a:latin typeface="Times New Roman"/>
                <a:ea typeface="Times New Roman"/>
                <a:cs typeface="Times New Roman"/>
                <a:sym typeface="Times New Roman"/>
              </a:rPr>
              <a:t>opinion in Psychology</a:t>
            </a:r>
            <a:r>
              <a:rPr altLang="en" lang="en" sz="1210">
                <a:solidFill>
                  <a:srgbClr val="222222"/>
                </a:solidFill>
                <a:highlight>
                  <a:srgbClr val="FFFFFF"/>
                </a:highlight>
                <a:latin typeface="Times New Roman"/>
                <a:ea typeface="Times New Roman"/>
                <a:cs typeface="Times New Roman"/>
                <a:sym typeface="Times New Roman"/>
              </a:rPr>
              <a:t>, </a:t>
            </a:r>
            <a:r>
              <a:rPr altLang="en" i="1" lang="en" sz="1210">
                <a:solidFill>
                  <a:srgbClr val="222222"/>
                </a:solidFill>
                <a:highlight>
                  <a:srgbClr val="FFFFFF"/>
                </a:highlight>
                <a:latin typeface="Times New Roman"/>
                <a:ea typeface="Times New Roman"/>
                <a:cs typeface="Times New Roman"/>
                <a:sym typeface="Times New Roman"/>
              </a:rPr>
              <a:t>2</a:t>
            </a:r>
            <a:r>
              <a:rPr altLang="en" lang="en" sz="1210">
                <a:solidFill>
                  <a:srgbClr val="222222"/>
                </a:solidFill>
                <a:highlight>
                  <a:srgbClr val="FFFFFF"/>
                </a:highlight>
                <a:latin typeface="Times New Roman"/>
                <a:ea typeface="Times New Roman"/>
                <a:cs typeface="Times New Roman"/>
                <a:sym typeface="Times New Roman"/>
              </a:rPr>
              <a:t>, 97-101.</a:t>
            </a:r>
            <a:endParaRPr sz="1210">
              <a:solidFill>
                <a:srgbClr val="222222"/>
              </a:solidFill>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Clr>
                <a:schemeClr val="dk1"/>
              </a:buClr>
              <a:buSzPts val="1018"/>
              <a:buFont typeface="Arial"/>
              <a:buNone/>
            </a:pPr>
            <a:r>
              <a:t/>
            </a:r>
            <a:endParaRPr sz="1210">
              <a:solidFill>
                <a:srgbClr val="222222"/>
              </a:solidFill>
              <a:highlight>
                <a:srgbClr val="FFFFFF"/>
              </a:highlight>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i="1" lang="en" sz="1210">
                <a:latin typeface="Times New Roman"/>
                <a:ea typeface="Times New Roman"/>
                <a:cs typeface="Times New Roman"/>
                <a:sym typeface="Times New Roman"/>
              </a:rPr>
              <a:t>Merriam-Webster's collegiate dictionary</a:t>
            </a:r>
            <a:r>
              <a:rPr altLang="en" lang="en" sz="1210">
                <a:latin typeface="Times New Roman"/>
                <a:ea typeface="Times New Roman"/>
                <a:cs typeface="Times New Roman"/>
                <a:sym typeface="Times New Roman"/>
              </a:rPr>
              <a:t> (2010). Springfield, MA: Merriam-Webster.</a:t>
            </a:r>
            <a:endParaRPr sz="1210">
              <a:latin typeface="Times New Roman"/>
              <a:ea typeface="Times New Roman"/>
              <a:cs typeface="Times New Roman"/>
              <a:sym typeface="Times New Roman"/>
            </a:endParaRPr>
          </a:p>
          <a:p>
            <a:pPr algn="l" indent="0" lvl="0" marL="0" rtl="0">
              <a:lnSpc>
                <a:spcPct val="80000"/>
              </a:lnSpc>
              <a:spcBef>
                <a:spcPts val="0"/>
              </a:spcBef>
              <a:spcAft>
                <a:spcPts val="0"/>
              </a:spcAft>
              <a:buClr>
                <a:schemeClr val="dk1"/>
              </a:buClr>
              <a:buSzPts val="1018"/>
              <a:buFont typeface="Arial"/>
              <a:buNone/>
            </a:pPr>
            <a:r>
              <a:t/>
            </a:r>
            <a:endParaRPr sz="1210">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lang="en" sz="1210">
                <a:latin typeface="Times New Roman"/>
                <a:ea typeface="Times New Roman"/>
                <a:cs typeface="Times New Roman"/>
                <a:sym typeface="Times New Roman"/>
              </a:rPr>
              <a:t>Roach, M. S. (2007). Caring, the human mode of being. Ottawa, Ontario: CHC Presses de l’ACS</a:t>
            </a:r>
            <a:endParaRPr sz="1210">
              <a:latin typeface="Times New Roman"/>
              <a:ea typeface="Times New Roman"/>
              <a:cs typeface="Times New Roman"/>
              <a:sym typeface="Times New Roman"/>
            </a:endParaRPr>
          </a:p>
          <a:p>
            <a:pPr algn="l" indent="0" lvl="0" marL="0" rtl="0">
              <a:lnSpc>
                <a:spcPct val="80000"/>
              </a:lnSpc>
              <a:spcBef>
                <a:spcPts val="0"/>
              </a:spcBef>
              <a:spcAft>
                <a:spcPts val="0"/>
              </a:spcAft>
              <a:buClr>
                <a:schemeClr val="dk1"/>
              </a:buClr>
              <a:buSzPts val="1018"/>
              <a:buFont typeface="Arial"/>
              <a:buNone/>
            </a:pPr>
            <a:r>
              <a:t/>
            </a:r>
            <a:endParaRPr sz="1210">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lang="en" sz="1210">
                <a:solidFill>
                  <a:srgbClr val="222222"/>
                </a:solidFill>
                <a:highlight>
                  <a:srgbClr val="FFFFFF"/>
                </a:highlight>
                <a:latin typeface="Times New Roman"/>
                <a:ea typeface="Times New Roman"/>
                <a:cs typeface="Times New Roman"/>
                <a:sym typeface="Times New Roman"/>
              </a:rPr>
              <a:t>Rohrer, J. L., Marshall, K. B., Suzio, C., &amp; Weiss, M. J. (2021). Soft Skills: The Case for Compassionate Approaches or How Behavior </a:t>
            </a:r>
            <a:endParaRPr sz="1210">
              <a:solidFill>
                <a:srgbClr val="222222"/>
              </a:solidFill>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SzPts val="1018"/>
              <a:buNone/>
            </a:pPr>
            <a:r>
              <a:rPr altLang="en" lang="en" sz="1210">
                <a:solidFill>
                  <a:srgbClr val="222222"/>
                </a:solidFill>
                <a:highlight>
                  <a:srgbClr val="FFFFFF"/>
                </a:highlight>
                <a:latin typeface="Times New Roman"/>
                <a:ea typeface="Times New Roman"/>
                <a:cs typeface="Times New Roman"/>
                <a:sym typeface="Times New Roman"/>
              </a:rPr>
              <a:t>Analysis Keeps Finding Its Heart. </a:t>
            </a:r>
            <a:r>
              <a:rPr altLang="en" i="1" lang="en" sz="1210">
                <a:solidFill>
                  <a:srgbClr val="222222"/>
                </a:solidFill>
                <a:highlight>
                  <a:srgbClr val="FFFFFF"/>
                </a:highlight>
                <a:latin typeface="Times New Roman"/>
                <a:ea typeface="Times New Roman"/>
                <a:cs typeface="Times New Roman"/>
                <a:sym typeface="Times New Roman"/>
              </a:rPr>
              <a:t>Behavior Analysis in Practice</a:t>
            </a:r>
            <a:r>
              <a:rPr altLang="en" lang="en" sz="1210">
                <a:solidFill>
                  <a:srgbClr val="222222"/>
                </a:solidFill>
                <a:highlight>
                  <a:srgbClr val="FFFFFF"/>
                </a:highlight>
                <a:latin typeface="Times New Roman"/>
                <a:ea typeface="Times New Roman"/>
                <a:cs typeface="Times New Roman"/>
                <a:sym typeface="Times New Roman"/>
              </a:rPr>
              <a:t>, 1-9.</a:t>
            </a:r>
            <a:endParaRPr sz="1210">
              <a:solidFill>
                <a:srgbClr val="222222"/>
              </a:solidFill>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Clr>
                <a:schemeClr val="dk1"/>
              </a:buClr>
              <a:buSzPts val="1018"/>
              <a:buFont typeface="Arial"/>
              <a:buNone/>
            </a:pPr>
            <a:r>
              <a:t/>
            </a:r>
            <a:endParaRPr sz="1210">
              <a:solidFill>
                <a:srgbClr val="222222"/>
              </a:solidFill>
              <a:highlight>
                <a:srgbClr val="FFFFFF"/>
              </a:highlight>
              <a:latin typeface="Times New Roman"/>
              <a:ea typeface="Times New Roman"/>
              <a:cs typeface="Times New Roman"/>
              <a:sym typeface="Times New Roman"/>
            </a:endParaRPr>
          </a:p>
          <a:p>
            <a:pPr algn="l" indent="0" lvl="0" marL="0" rtl="0">
              <a:lnSpc>
                <a:spcPct val="80000"/>
              </a:lnSpc>
              <a:spcBef>
                <a:spcPts val="0"/>
              </a:spcBef>
              <a:spcAft>
                <a:spcPts val="0"/>
              </a:spcAft>
              <a:buSzPts val="1018"/>
              <a:buNone/>
            </a:pPr>
            <a:r>
              <a:rPr altLang="en" lang="en" sz="1210">
                <a:highlight>
                  <a:srgbClr val="FFFFFF"/>
                </a:highlight>
                <a:latin typeface="Times New Roman"/>
                <a:ea typeface="Times New Roman"/>
                <a:cs typeface="Times New Roman"/>
                <a:sym typeface="Times New Roman"/>
              </a:rPr>
              <a:t>Sinclair, S., Kondejewski, J., Jaggi, P., Dennett, L., Roze des Ordons, A. L., &amp; Hack, T. F. (2021). What Is the State of Compassion </a:t>
            </a:r>
            <a:endParaRPr sz="1210">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SzPts val="1018"/>
              <a:buNone/>
            </a:pPr>
            <a:r>
              <a:rPr altLang="en" lang="en" sz="1210">
                <a:highlight>
                  <a:srgbClr val="FFFFFF"/>
                </a:highlight>
                <a:latin typeface="Times New Roman"/>
                <a:ea typeface="Times New Roman"/>
                <a:cs typeface="Times New Roman"/>
                <a:sym typeface="Times New Roman"/>
              </a:rPr>
              <a:t>Education? A Systematic Review of Compassion Training in Health Care. </a:t>
            </a:r>
            <a:r>
              <a:rPr altLang="en" i="1" lang="en" sz="1210">
                <a:highlight>
                  <a:srgbClr val="FFFFFF"/>
                </a:highlight>
                <a:latin typeface="Times New Roman"/>
                <a:ea typeface="Times New Roman"/>
                <a:cs typeface="Times New Roman"/>
                <a:sym typeface="Times New Roman"/>
              </a:rPr>
              <a:t>Academic medicine : journal of the Association of </a:t>
            </a:r>
            <a:endParaRPr i="1" sz="1210">
              <a:highlight>
                <a:srgbClr val="FFFFFF"/>
              </a:highlight>
              <a:latin typeface="Times New Roman"/>
              <a:ea typeface="Times New Roman"/>
              <a:cs typeface="Times New Roman"/>
              <a:sym typeface="Times New Roman"/>
            </a:endParaRPr>
          </a:p>
          <a:p>
            <a:pPr algn="l" indent="457200" lvl="0" marL="0" rtl="0">
              <a:lnSpc>
                <a:spcPct val="80000"/>
              </a:lnSpc>
              <a:spcBef>
                <a:spcPts val="0"/>
              </a:spcBef>
              <a:spcAft>
                <a:spcPts val="0"/>
              </a:spcAft>
              <a:buClr>
                <a:schemeClr val="dk1"/>
              </a:buClr>
              <a:buSzPts val="1018"/>
              <a:buFont typeface="Arial"/>
              <a:buNone/>
            </a:pPr>
            <a:r>
              <a:rPr altLang="en" i="1" lang="en" sz="1210">
                <a:highlight>
                  <a:srgbClr val="FFFFFF"/>
                </a:highlight>
                <a:latin typeface="Times New Roman"/>
                <a:ea typeface="Times New Roman"/>
                <a:cs typeface="Times New Roman"/>
                <a:sym typeface="Times New Roman"/>
              </a:rPr>
              <a:t>American Medical Colleges</a:t>
            </a:r>
            <a:r>
              <a:rPr altLang="en" lang="en" sz="1210">
                <a:highlight>
                  <a:srgbClr val="FFFFFF"/>
                </a:highlight>
                <a:latin typeface="Times New Roman"/>
                <a:ea typeface="Times New Roman"/>
                <a:cs typeface="Times New Roman"/>
                <a:sym typeface="Times New Roman"/>
              </a:rPr>
              <a:t>, </a:t>
            </a:r>
            <a:r>
              <a:rPr altLang="en" i="1" lang="en" sz="1210">
                <a:highlight>
                  <a:srgbClr val="FFFFFF"/>
                </a:highlight>
                <a:latin typeface="Times New Roman"/>
                <a:ea typeface="Times New Roman"/>
                <a:cs typeface="Times New Roman"/>
                <a:sym typeface="Times New Roman"/>
              </a:rPr>
              <a:t>96</a:t>
            </a:r>
            <a:r>
              <a:rPr altLang="en" lang="en" sz="1210">
                <a:highlight>
                  <a:srgbClr val="FFFFFF"/>
                </a:highlight>
                <a:latin typeface="Times New Roman"/>
                <a:ea typeface="Times New Roman"/>
                <a:cs typeface="Times New Roman"/>
                <a:sym typeface="Times New Roman"/>
              </a:rPr>
              <a:t>(7), 1057–1070. https://doi.org/10.1097/ACM.0000000000004114</a:t>
            </a:r>
            <a:endParaRPr sz="1765"/>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299270" y="305854"/>
            <a:ext cx="8520560" cy="831205"/>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sz="3600"/>
              <a:t>Understanding C</a:t>
            </a:r>
            <a:r>
              <a:rPr altLang="en" lang="en" sz="3600"/>
              <a:t>ompassionate Care: Why is it important?</a:t>
            </a:r>
            <a:endParaRPr sz="3600"/>
          </a:p>
        </p:txBody>
      </p:sp>
      <p:pic>
        <p:nvPicPr>
          <p:cNvPr id="69" name="Google Shape;69;p14"/>
          <p:cNvPicPr preferRelativeResize="0"/>
          <p:nvPr/>
        </p:nvPicPr>
        <p:blipFill>
          <a:blip r:embed="rId3">
            <a:alphaModFix/>
          </a:blip>
          <a:stretch>
            <a:fillRect/>
          </a:stretch>
        </p:blipFill>
        <p:spPr>
          <a:xfrm>
            <a:off x="3503925" y="938275"/>
            <a:ext cx="5234823" cy="4137400"/>
          </a:xfrm>
          <a:prstGeom prst="rect">
            <a:avLst/>
          </a:prstGeom>
          <a:noFill/>
          <a:ln cap="flat" cmpd="sng" w="9525">
            <a:solidFill>
              <a:srgbClr val="FF9900"/>
            </a:solidFill>
            <a:prstDash val="solid"/>
            <a:round/>
            <a:headEnd len="sm" type="none" w="sm"/>
            <a:tailEnd len="sm" type="none" w="sm"/>
          </a:ln>
        </p:spPr>
      </p:pic>
      <p:pic>
        <p:nvPicPr>
          <p:cNvPr id="70" name="Google Shape;70;p14"/>
          <p:cNvPicPr preferRelativeResize="0"/>
          <p:nvPr/>
        </p:nvPicPr>
        <p:blipFill>
          <a:blip r:embed="rId4">
            <a:alphaModFix/>
          </a:blip>
          <a:stretch>
            <a:fillRect/>
          </a:stretch>
        </p:blipFill>
        <p:spPr>
          <a:xfrm>
            <a:off x="418925" y="1998150"/>
            <a:ext cx="3580475" cy="268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a:t>Definitions over the years…</a:t>
            </a:r>
            <a:endParaRPr/>
          </a:p>
        </p:txBody>
      </p:sp>
      <p:cxnSp>
        <p:nvCxnSpPr>
          <p:cNvPr id="76" name="Google Shape;76;p15"/>
          <p:cNvCxnSpPr/>
          <p:nvPr/>
        </p:nvCxnSpPr>
        <p:spPr>
          <a:xfrm>
            <a:off x="471275" y="2814125"/>
            <a:ext cx="7984500" cy="13500"/>
          </a:xfrm>
          <a:prstGeom prst="straightConnector1">
            <a:avLst/>
          </a:prstGeom>
          <a:noFill/>
          <a:ln cap="flat" cmpd="sng" w="19050">
            <a:solidFill>
              <a:schemeClr val="dk1"/>
            </a:solidFill>
            <a:prstDash val="solid"/>
            <a:round/>
            <a:headEnd len="med" type="oval" w="med"/>
            <a:tailEnd len="med" type="oval" w="med"/>
          </a:ln>
        </p:spPr>
      </p:cxnSp>
      <p:cxnSp>
        <p:nvCxnSpPr>
          <p:cNvPr id="77" name="Google Shape;77;p15"/>
          <p:cNvCxnSpPr/>
          <p:nvPr/>
        </p:nvCxnSpPr>
        <p:spPr>
          <a:xfrm rot="10800000">
            <a:off x="1319500" y="2302350"/>
            <a:ext cx="13500" cy="498300"/>
          </a:xfrm>
          <a:prstGeom prst="straightConnector1">
            <a:avLst/>
          </a:prstGeom>
          <a:noFill/>
          <a:ln cap="flat" cmpd="sng" w="28575">
            <a:solidFill>
              <a:schemeClr val="dk1"/>
            </a:solidFill>
            <a:prstDash val="solid"/>
            <a:round/>
            <a:headEnd len="med" type="none" w="med"/>
            <a:tailEnd len="med" type="stealth" w="med"/>
          </a:ln>
        </p:spPr>
      </p:cxnSp>
      <p:cxnSp>
        <p:nvCxnSpPr>
          <p:cNvPr id="78" name="Google Shape;78;p15"/>
          <p:cNvCxnSpPr/>
          <p:nvPr/>
        </p:nvCxnSpPr>
        <p:spPr>
          <a:xfrm rot="10800000">
            <a:off x="7881075" y="2814125"/>
            <a:ext cx="13500" cy="498300"/>
          </a:xfrm>
          <a:prstGeom prst="straightConnector1">
            <a:avLst/>
          </a:prstGeom>
          <a:noFill/>
          <a:ln cap="flat" cmpd="sng" w="28575">
            <a:solidFill>
              <a:schemeClr val="dk1"/>
            </a:solidFill>
            <a:prstDash val="solid"/>
            <a:round/>
            <a:headEnd len="med" type="stealth" w="med"/>
            <a:tailEnd len="med" type="none" w="med"/>
          </a:ln>
        </p:spPr>
      </p:cxnSp>
      <p:cxnSp>
        <p:nvCxnSpPr>
          <p:cNvPr id="79" name="Google Shape;79;p15"/>
          <p:cNvCxnSpPr/>
          <p:nvPr/>
        </p:nvCxnSpPr>
        <p:spPr>
          <a:xfrm rot="10800000">
            <a:off x="2943825" y="2814125"/>
            <a:ext cx="13500" cy="498300"/>
          </a:xfrm>
          <a:prstGeom prst="straightConnector1">
            <a:avLst/>
          </a:prstGeom>
          <a:noFill/>
          <a:ln cap="flat" cmpd="sng" w="28575">
            <a:solidFill>
              <a:schemeClr val="dk1"/>
            </a:solidFill>
            <a:prstDash val="solid"/>
            <a:round/>
            <a:headEnd len="med" type="stealth" w="med"/>
            <a:tailEnd len="med" type="none" w="med"/>
          </a:ln>
        </p:spPr>
      </p:cxnSp>
      <p:cxnSp>
        <p:nvCxnSpPr>
          <p:cNvPr id="80" name="Google Shape;80;p15"/>
          <p:cNvCxnSpPr/>
          <p:nvPr/>
        </p:nvCxnSpPr>
        <p:spPr>
          <a:xfrm rot="10800000">
            <a:off x="5681450" y="2322600"/>
            <a:ext cx="13500" cy="498300"/>
          </a:xfrm>
          <a:prstGeom prst="straightConnector1">
            <a:avLst/>
          </a:prstGeom>
          <a:noFill/>
          <a:ln cap="flat" cmpd="sng" w="28575">
            <a:solidFill>
              <a:schemeClr val="dk1"/>
            </a:solidFill>
            <a:prstDash val="solid"/>
            <a:round/>
            <a:headEnd len="med" type="none" w="med"/>
            <a:tailEnd len="med" type="stealth" w="med"/>
          </a:ln>
        </p:spPr>
      </p:cxnSp>
      <p:sp>
        <p:nvSpPr>
          <p:cNvPr id="81" name="Google Shape;81;p15"/>
          <p:cNvSpPr txBox="1"/>
          <p:nvPr/>
        </p:nvSpPr>
        <p:spPr>
          <a:xfrm>
            <a:off x="733750" y="1611225"/>
            <a:ext cx="1185000" cy="738900"/>
          </a:xfrm>
          <a:prstGeom prst="rect">
            <a:avLst/>
          </a:prstGeom>
          <a:noFill/>
          <a:ln>
            <a:noFill/>
          </a:ln>
        </p:spPr>
        <p:txBody>
          <a:bodyPr anchor="t" anchorCtr="0" bIns="91425" lIns="91425" numCol="1" rIns="91425" spcFirstLastPara="1" tIns="91425" wrap="square">
            <a:spAutoFit/>
          </a:bodyPr>
          <a:lstStyle/>
          <a:p>
            <a:pPr algn="ctr" indent="0" lvl="0" marL="0" rtl="0">
              <a:spcBef>
                <a:spcPts val="0"/>
              </a:spcBef>
              <a:spcAft>
                <a:spcPts val="0"/>
              </a:spcAft>
              <a:buNone/>
            </a:pPr>
            <a:r>
              <a:rPr altLang="en" lang="en" sz="1800">
                <a:latin typeface="Open Sans"/>
                <a:ea typeface="Open Sans"/>
                <a:cs typeface="Open Sans"/>
                <a:sym typeface="Open Sans"/>
              </a:rPr>
              <a:t>Roach,</a:t>
            </a:r>
            <a:endParaRPr sz="1800">
              <a:latin typeface="Open Sans"/>
              <a:ea typeface="Open Sans"/>
              <a:cs typeface="Open Sans"/>
              <a:sym typeface="Open Sans"/>
            </a:endParaRPr>
          </a:p>
          <a:p>
            <a:pPr algn="ctr" indent="0" lvl="0" marL="0" rtl="0">
              <a:spcBef>
                <a:spcPts val="0"/>
              </a:spcBef>
              <a:spcAft>
                <a:spcPts val="0"/>
              </a:spcAft>
              <a:buNone/>
            </a:pPr>
            <a:r>
              <a:rPr altLang="en" lang="en" sz="1800">
                <a:latin typeface="Open Sans"/>
                <a:ea typeface="Open Sans"/>
                <a:cs typeface="Open Sans"/>
                <a:sym typeface="Open Sans"/>
              </a:rPr>
              <a:t>2007</a:t>
            </a:r>
            <a:endParaRPr sz="1800">
              <a:latin typeface="Open Sans"/>
              <a:ea typeface="Open Sans"/>
              <a:cs typeface="Open Sans"/>
              <a:sym typeface="Open Sans"/>
            </a:endParaRPr>
          </a:p>
        </p:txBody>
      </p:sp>
      <p:sp>
        <p:nvSpPr>
          <p:cNvPr id="82" name="Google Shape;82;p15"/>
          <p:cNvSpPr txBox="1"/>
          <p:nvPr/>
        </p:nvSpPr>
        <p:spPr>
          <a:xfrm>
            <a:off x="1839825" y="3312425"/>
            <a:ext cx="2221500" cy="738900"/>
          </a:xfrm>
          <a:prstGeom prst="rect">
            <a:avLst/>
          </a:prstGeom>
          <a:noFill/>
          <a:ln>
            <a:noFill/>
          </a:ln>
        </p:spPr>
        <p:txBody>
          <a:bodyPr anchor="t" anchorCtr="0" bIns="91425" lIns="91425" numCol="1" rIns="91425" spcFirstLastPara="1" tIns="91425" wrap="square">
            <a:spAutoFit/>
          </a:bodyPr>
          <a:lstStyle/>
          <a:p>
            <a:pPr algn="ctr" indent="0" lvl="0" marL="0" rtl="0">
              <a:spcBef>
                <a:spcPts val="0"/>
              </a:spcBef>
              <a:spcAft>
                <a:spcPts val="0"/>
              </a:spcAft>
              <a:buNone/>
            </a:pPr>
            <a:r>
              <a:rPr altLang="en" lang="en" sz="1800">
                <a:latin typeface="Open Sans"/>
                <a:ea typeface="Open Sans"/>
                <a:cs typeface="Open Sans"/>
                <a:sym typeface="Open Sans"/>
              </a:rPr>
              <a:t>Merriam-Webster, </a:t>
            </a:r>
            <a:r>
              <a:rPr altLang="en" lang="en" sz="1800">
                <a:latin typeface="Open Sans"/>
                <a:ea typeface="Open Sans"/>
                <a:cs typeface="Open Sans"/>
                <a:sym typeface="Open Sans"/>
              </a:rPr>
              <a:t>2010</a:t>
            </a:r>
            <a:endParaRPr sz="1800">
              <a:latin typeface="Open Sans"/>
              <a:ea typeface="Open Sans"/>
              <a:cs typeface="Open Sans"/>
              <a:sym typeface="Open Sans"/>
            </a:endParaRPr>
          </a:p>
        </p:txBody>
      </p:sp>
      <p:sp>
        <p:nvSpPr>
          <p:cNvPr id="83" name="Google Shape;83;p15"/>
          <p:cNvSpPr txBox="1"/>
          <p:nvPr/>
        </p:nvSpPr>
        <p:spPr>
          <a:xfrm>
            <a:off x="5264000" y="1611225"/>
            <a:ext cx="848400" cy="738900"/>
          </a:xfrm>
          <a:prstGeom prst="rect">
            <a:avLst/>
          </a:prstGeom>
          <a:noFill/>
          <a:ln>
            <a:noFill/>
          </a:ln>
        </p:spPr>
        <p:txBody>
          <a:bodyPr anchor="t" anchorCtr="0" bIns="91425" lIns="91425" numCol="1" rIns="91425" spcFirstLastPara="1" tIns="91425" wrap="square">
            <a:spAutoFit/>
          </a:bodyPr>
          <a:lstStyle/>
          <a:p>
            <a:pPr algn="ctr" indent="0" lvl="0" marL="0" rtl="0">
              <a:spcBef>
                <a:spcPts val="0"/>
              </a:spcBef>
              <a:spcAft>
                <a:spcPts val="0"/>
              </a:spcAft>
              <a:buNone/>
            </a:pPr>
            <a:r>
              <a:rPr altLang="en" lang="en" sz="1800">
                <a:latin typeface="Open Sans"/>
                <a:ea typeface="Open Sans"/>
                <a:cs typeface="Open Sans"/>
                <a:sym typeface="Open Sans"/>
              </a:rPr>
              <a:t>Lown,</a:t>
            </a:r>
            <a:endParaRPr sz="1800">
              <a:latin typeface="Open Sans"/>
              <a:ea typeface="Open Sans"/>
              <a:cs typeface="Open Sans"/>
              <a:sym typeface="Open Sans"/>
            </a:endParaRPr>
          </a:p>
          <a:p>
            <a:pPr algn="ctr" indent="0" lvl="0" marL="0" rtl="0">
              <a:spcBef>
                <a:spcPts val="0"/>
              </a:spcBef>
              <a:spcAft>
                <a:spcPts val="0"/>
              </a:spcAft>
              <a:buNone/>
            </a:pPr>
            <a:r>
              <a:rPr altLang="en" lang="en" sz="1800">
                <a:latin typeface="Open Sans"/>
                <a:ea typeface="Open Sans"/>
                <a:cs typeface="Open Sans"/>
                <a:sym typeface="Open Sans"/>
              </a:rPr>
              <a:t>2014</a:t>
            </a:r>
            <a:endParaRPr sz="1800">
              <a:latin typeface="Open Sans"/>
              <a:ea typeface="Open Sans"/>
              <a:cs typeface="Open Sans"/>
              <a:sym typeface="Open Sans"/>
            </a:endParaRPr>
          </a:p>
        </p:txBody>
      </p:sp>
      <p:sp>
        <p:nvSpPr>
          <p:cNvPr id="84" name="Google Shape;84;p15"/>
          <p:cNvSpPr txBox="1"/>
          <p:nvPr/>
        </p:nvSpPr>
        <p:spPr>
          <a:xfrm>
            <a:off x="6965475" y="3312425"/>
            <a:ext cx="1844700" cy="738900"/>
          </a:xfrm>
          <a:prstGeom prst="rect">
            <a:avLst/>
          </a:prstGeom>
          <a:noFill/>
          <a:ln>
            <a:noFill/>
          </a:ln>
        </p:spPr>
        <p:txBody>
          <a:bodyPr anchor="t" anchorCtr="0" bIns="91425" lIns="91425" numCol="1" rIns="91425" spcFirstLastPara="1" tIns="91425" wrap="square">
            <a:spAutoFit/>
          </a:bodyPr>
          <a:lstStyle/>
          <a:p>
            <a:pPr algn="ctr" indent="0" lvl="0" marL="0" rtl="0">
              <a:spcBef>
                <a:spcPts val="0"/>
              </a:spcBef>
              <a:spcAft>
                <a:spcPts val="0"/>
              </a:spcAft>
              <a:buNone/>
            </a:pPr>
            <a:r>
              <a:rPr altLang="en" lang="en" sz="1800">
                <a:latin typeface="Open Sans"/>
                <a:ea typeface="Open Sans"/>
                <a:cs typeface="Open Sans"/>
                <a:sym typeface="Open Sans"/>
              </a:rPr>
              <a:t>Rohrer et al, </a:t>
            </a:r>
            <a:r>
              <a:rPr altLang="en" lang="en" sz="1800">
                <a:latin typeface="Open Sans"/>
                <a:ea typeface="Open Sans"/>
                <a:cs typeface="Open Sans"/>
                <a:sym typeface="Open Sans"/>
              </a:rPr>
              <a:t>2021</a:t>
            </a:r>
            <a:endParaRPr sz="1800">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6"/>
          <p:cNvSpPr txBox="1"/>
          <p:nvPr>
            <p:ph type="title"/>
          </p:nvPr>
        </p:nvSpPr>
        <p:spPr>
          <a:xfrm>
            <a:off x="265500" y="929275"/>
            <a:ext cx="4045200" cy="1786200"/>
          </a:xfrm>
          <a:prstGeom prst="rect">
            <a:avLst/>
          </a:prstGeom>
        </p:spPr>
        <p:txBody>
          <a:bodyPr anchor="b" anchorCtr="0" bIns="91425" lIns="91425" numCol="1" rIns="91425" spcFirstLastPara="1" tIns="91425" wrap="square">
            <a:normAutofit/>
          </a:bodyPr>
          <a:lstStyle/>
          <a:p>
            <a:pPr algn="ctr" indent="0" lvl="0" marL="0" rtl="0">
              <a:spcBef>
                <a:spcPts val="0"/>
              </a:spcBef>
              <a:spcAft>
                <a:spcPts val="0"/>
              </a:spcAft>
              <a:buNone/>
            </a:pPr>
            <a:r>
              <a:rPr altLang="en" lang="en"/>
              <a:t>Measuring compassionate care</a:t>
            </a:r>
            <a:endParaRPr/>
          </a:p>
        </p:txBody>
      </p:sp>
      <p:graphicFrame>
        <p:nvGraphicFramePr>
          <p:cNvPr id="90" name="Google Shape;90;p16"/>
          <p:cNvGraphicFramePr/>
          <p:nvPr/>
        </p:nvGraphicFramePr>
        <p:xfrm>
          <a:off x="762000" y="3058400"/>
          <a:ext cx="3000000" cy="3000000"/>
        </p:xfrm>
        <a:graphic>
          <a:graphicData uri="http://schemas.openxmlformats.org/drawingml/2006/table">
            <a:tbl>
              <a:tblPr>
                <a:noFill/>
                <a:tableStyleId>{721F4195-0431-4A9F-AF32-680EBBAD51AD}</a:tableStyleId>
              </a:tblPr>
              <a:tblGrid>
                <a:gridCol w="2413000"/>
                <a:gridCol w="2413000"/>
                <a:gridCol w="2413000"/>
              </a:tblGrid>
              <a:tr h="442275">
                <a:tc>
                  <a:txBody>
                    <a:bodyPr numCol="1"/>
                    <a:lstStyle/>
                    <a:p>
                      <a:pPr algn="ctr" indent="0" lvl="0" marL="0" rtl="0">
                        <a:spcBef>
                          <a:spcPts val="0"/>
                        </a:spcBef>
                        <a:spcAft>
                          <a:spcPts val="0"/>
                        </a:spcAft>
                        <a:buNone/>
                      </a:pPr>
                      <a:r>
                        <a:rPr altLang="en" b="1" lang="en" sz="2200" u="sng"/>
                        <a:t>CCAT</a:t>
                      </a:r>
                      <a:endParaRPr b="1" sz="2200" u="sng"/>
                    </a:p>
                  </a:txBody>
                  <a:tcPr marB="91425" marL="91425" marR="91425" marT="91425">
                    <a:lnL cap="flat" cmpd="sng" w="28575">
                      <a:solidFill>
                        <a:srgbClr val="FF0000"/>
                      </a:solidFill>
                      <a:prstDash val="solid"/>
                      <a:round/>
                      <a:headEnd len="sm" type="none" w="sm"/>
                      <a:tailEnd len="sm" type="none" w="sm"/>
                    </a:lnL>
                    <a:lnR cap="flat" cmpd="sng" w="28575">
                      <a:solidFill>
                        <a:srgbClr val="FF0000"/>
                      </a:solidFill>
                      <a:prstDash val="solid"/>
                      <a:round/>
                      <a:headEnd len="sm" type="none" w="sm"/>
                      <a:tailEnd len="sm" type="none" w="sm"/>
                    </a:lnR>
                    <a:lnT cap="flat" cmpd="sng" w="28575">
                      <a:solidFill>
                        <a:srgbClr val="FF0000"/>
                      </a:solidFill>
                      <a:prstDash val="solid"/>
                      <a:round/>
                      <a:headEnd len="sm" type="none" w="sm"/>
                      <a:tailEnd len="sm" type="none" w="sm"/>
                    </a:lnT>
                    <a:lnB cap="flat" cmpd="sng" w="28575">
                      <a:solidFill>
                        <a:srgbClr val="FF0000"/>
                      </a:solidFill>
                      <a:prstDash val="solid"/>
                      <a:round/>
                      <a:headEnd len="sm" type="none" w="sm"/>
                      <a:tailEnd len="sm" type="none" w="sm"/>
                    </a:lnB>
                  </a:tcPr>
                </a:tc>
                <a:tc>
                  <a:txBody>
                    <a:bodyPr numCol="1"/>
                    <a:lstStyle/>
                    <a:p>
                      <a:pPr algn="ctr" indent="0" lvl="0" marL="0" rtl="0">
                        <a:spcBef>
                          <a:spcPts val="0"/>
                        </a:spcBef>
                        <a:spcAft>
                          <a:spcPts val="0"/>
                        </a:spcAft>
                        <a:buNone/>
                      </a:pPr>
                      <a:r>
                        <a:rPr altLang="en" b="1" lang="en" sz="2200" u="sng"/>
                        <a:t>CS</a:t>
                      </a:r>
                      <a:endParaRPr b="1" sz="2200" u="sng"/>
                    </a:p>
                  </a:txBody>
                  <a:tcPr marB="91425" marL="91425" marR="91425" marT="91425">
                    <a:lnL cap="flat" cmpd="sng" w="28575">
                      <a:solidFill>
                        <a:srgbClr val="FF0000"/>
                      </a:solidFill>
                      <a:prstDash val="solid"/>
                      <a:round/>
                      <a:headEnd len="sm" type="none" w="sm"/>
                      <a:tailEnd len="sm" type="none" w="sm"/>
                    </a:lnL>
                    <a:lnR cap="flat" cmpd="sng" w="28575">
                      <a:solidFill>
                        <a:srgbClr val="FF0000"/>
                      </a:solidFill>
                      <a:prstDash val="solid"/>
                      <a:round/>
                      <a:headEnd len="sm" type="none" w="sm"/>
                      <a:tailEnd len="sm" type="none" w="sm"/>
                    </a:lnR>
                    <a:lnT cap="flat" cmpd="sng" w="28575">
                      <a:solidFill>
                        <a:srgbClr val="FF0000"/>
                      </a:solidFill>
                      <a:prstDash val="solid"/>
                      <a:round/>
                      <a:headEnd len="sm" type="none" w="sm"/>
                      <a:tailEnd len="sm" type="none" w="sm"/>
                    </a:lnT>
                    <a:lnB cap="flat" cmpd="sng" w="28575">
                      <a:solidFill>
                        <a:srgbClr val="FF0000"/>
                      </a:solidFill>
                      <a:prstDash val="solid"/>
                      <a:round/>
                      <a:headEnd len="sm" type="none" w="sm"/>
                      <a:tailEnd len="sm" type="none" w="sm"/>
                    </a:lnB>
                  </a:tcPr>
                </a:tc>
                <a:tc>
                  <a:txBody>
                    <a:bodyPr numCol="1"/>
                    <a:lstStyle/>
                    <a:p>
                      <a:pPr algn="ctr" indent="0" lvl="0" marL="0" rtl="0">
                        <a:spcBef>
                          <a:spcPts val="0"/>
                        </a:spcBef>
                        <a:spcAft>
                          <a:spcPts val="0"/>
                        </a:spcAft>
                        <a:buNone/>
                      </a:pPr>
                      <a:r>
                        <a:rPr altLang="en" b="1" lang="en" sz="2200" u="sng">
                          <a:solidFill>
                            <a:schemeClr val="lt1"/>
                          </a:solidFill>
                        </a:rPr>
                        <a:t>SCCS</a:t>
                      </a:r>
                      <a:endParaRPr b="1" sz="2200" u="sng">
                        <a:solidFill>
                          <a:schemeClr val="lt1"/>
                        </a:solidFill>
                      </a:endParaRPr>
                    </a:p>
                  </a:txBody>
                  <a:tcPr marB="91425" marL="91425" marR="91425" marT="91425">
                    <a:lnL cap="flat" cmpd="sng" w="28575">
                      <a:solidFill>
                        <a:srgbClr val="FF0000"/>
                      </a:solidFill>
                      <a:prstDash val="solid"/>
                      <a:round/>
                      <a:headEnd len="sm" type="none" w="sm"/>
                      <a:tailEnd len="sm" type="none" w="sm"/>
                    </a:lnL>
                    <a:lnR cap="flat" cmpd="sng" w="28575">
                      <a:solidFill>
                        <a:srgbClr val="FF0000"/>
                      </a:solidFill>
                      <a:prstDash val="solid"/>
                      <a:round/>
                      <a:headEnd len="sm" type="none" w="sm"/>
                      <a:tailEnd len="sm" type="none" w="sm"/>
                    </a:lnR>
                    <a:lnT cap="flat" cmpd="sng" w="28575">
                      <a:solidFill>
                        <a:srgbClr val="FF0000"/>
                      </a:solidFill>
                      <a:prstDash val="solid"/>
                      <a:round/>
                      <a:headEnd len="sm" type="none" w="sm"/>
                      <a:tailEnd len="sm" type="none" w="sm"/>
                    </a:lnT>
                    <a:lnB cap="flat" cmpd="sng" w="28575">
                      <a:solidFill>
                        <a:srgbClr val="FF0000"/>
                      </a:solidFill>
                      <a:prstDash val="solid"/>
                      <a:round/>
                      <a:headEnd len="sm" type="none" w="sm"/>
                      <a:tailEnd len="sm" type="none" w="sm"/>
                    </a:lnB>
                  </a:tcPr>
                </a:tc>
              </a:tr>
              <a:tr h="918625">
                <a:tc>
                  <a:txBody>
                    <a:bodyPr numCol="1"/>
                    <a:lstStyle/>
                    <a:p>
                      <a:pPr algn="ctr" indent="0" lvl="0" marL="0" rtl="0">
                        <a:spcBef>
                          <a:spcPts val="0"/>
                        </a:spcBef>
                        <a:spcAft>
                          <a:spcPts val="0"/>
                        </a:spcAft>
                        <a:buNone/>
                      </a:pPr>
                      <a:r>
                        <a:rPr altLang="en" lang="en" sz="2200"/>
                        <a:t>5 items</a:t>
                      </a:r>
                      <a:endParaRPr sz="2200"/>
                    </a:p>
                  </a:txBody>
                  <a:tcPr marB="91425" marL="91425" marR="91425" marT="91425">
                    <a:lnL cap="flat" cmpd="sng" w="28575">
                      <a:solidFill>
                        <a:srgbClr val="FF0000"/>
                      </a:solidFill>
                      <a:prstDash val="solid"/>
                      <a:round/>
                      <a:headEnd len="sm" type="none" w="sm"/>
                      <a:tailEnd len="sm" type="none" w="sm"/>
                    </a:lnL>
                    <a:lnR cap="flat" cmpd="sng" w="28575">
                      <a:solidFill>
                        <a:srgbClr val="FF0000"/>
                      </a:solidFill>
                      <a:prstDash val="solid"/>
                      <a:round/>
                      <a:headEnd len="sm" type="none" w="sm"/>
                      <a:tailEnd len="sm" type="none" w="sm"/>
                    </a:lnR>
                    <a:lnT cap="flat" cmpd="sng" w="28575">
                      <a:solidFill>
                        <a:srgbClr val="FF0000"/>
                      </a:solidFill>
                      <a:prstDash val="solid"/>
                      <a:round/>
                      <a:headEnd len="sm" type="none" w="sm"/>
                      <a:tailEnd len="sm" type="none" w="sm"/>
                    </a:lnT>
                    <a:lnB cap="flat" cmpd="sng" w="28575">
                      <a:solidFill>
                        <a:srgbClr val="FF0000"/>
                      </a:solidFill>
                      <a:prstDash val="solid"/>
                      <a:round/>
                      <a:headEnd len="sm" type="none" w="sm"/>
                      <a:tailEnd len="sm" type="none" w="sm"/>
                    </a:lnB>
                  </a:tcPr>
                </a:tc>
                <a:tc>
                  <a:txBody>
                    <a:bodyPr numCol="1"/>
                    <a:lstStyle/>
                    <a:p>
                      <a:pPr algn="ctr" indent="0" lvl="0" marL="0" rtl="0">
                        <a:spcBef>
                          <a:spcPts val="0"/>
                        </a:spcBef>
                        <a:spcAft>
                          <a:spcPts val="0"/>
                        </a:spcAft>
                        <a:buNone/>
                      </a:pPr>
                      <a:r>
                        <a:rPr altLang="en" lang="en" sz="2200"/>
                        <a:t>5 Items</a:t>
                      </a:r>
                      <a:endParaRPr sz="2200"/>
                    </a:p>
                  </a:txBody>
                  <a:tcPr marB="91425" marL="91425" marR="91425" marT="91425">
                    <a:lnL cap="flat" cmpd="sng" w="28575">
                      <a:solidFill>
                        <a:srgbClr val="FF0000"/>
                      </a:solidFill>
                      <a:prstDash val="solid"/>
                      <a:round/>
                      <a:headEnd len="sm" type="none" w="sm"/>
                      <a:tailEnd len="sm" type="none" w="sm"/>
                    </a:lnL>
                    <a:lnR cap="flat" cmpd="sng" w="28575">
                      <a:solidFill>
                        <a:srgbClr val="FF0000"/>
                      </a:solidFill>
                      <a:prstDash val="solid"/>
                      <a:round/>
                      <a:headEnd len="sm" type="none" w="sm"/>
                      <a:tailEnd len="sm" type="none" w="sm"/>
                    </a:lnR>
                    <a:lnT cap="flat" cmpd="sng" w="28575">
                      <a:solidFill>
                        <a:srgbClr val="FF0000"/>
                      </a:solidFill>
                      <a:prstDash val="solid"/>
                      <a:round/>
                      <a:headEnd len="sm" type="none" w="sm"/>
                      <a:tailEnd len="sm" type="none" w="sm"/>
                    </a:lnT>
                    <a:lnB cap="flat" cmpd="sng" w="28575">
                      <a:solidFill>
                        <a:srgbClr val="FF0000"/>
                      </a:solidFill>
                      <a:prstDash val="solid"/>
                      <a:round/>
                      <a:headEnd len="sm" type="none" w="sm"/>
                      <a:tailEnd len="sm" type="none" w="sm"/>
                    </a:lnB>
                  </a:tcPr>
                </a:tc>
                <a:tc>
                  <a:txBody>
                    <a:bodyPr numCol="1"/>
                    <a:lstStyle/>
                    <a:p>
                      <a:pPr algn="ctr" indent="0" lvl="0" marL="0" rtl="0">
                        <a:spcBef>
                          <a:spcPts val="0"/>
                        </a:spcBef>
                        <a:spcAft>
                          <a:spcPts val="0"/>
                        </a:spcAft>
                        <a:buNone/>
                      </a:pPr>
                      <a:r>
                        <a:rPr altLang="en" lang="en" sz="2200">
                          <a:solidFill>
                            <a:schemeClr val="lt1"/>
                          </a:solidFill>
                        </a:rPr>
                        <a:t>12 items</a:t>
                      </a:r>
                      <a:endParaRPr sz="2200">
                        <a:solidFill>
                          <a:schemeClr val="lt1"/>
                        </a:solidFill>
                      </a:endParaRPr>
                    </a:p>
                  </a:txBody>
                  <a:tcPr marB="91425" marL="91425" marR="91425" marT="91425">
                    <a:lnL cap="flat" cmpd="sng" w="28575">
                      <a:solidFill>
                        <a:srgbClr val="FF0000"/>
                      </a:solidFill>
                      <a:prstDash val="solid"/>
                      <a:round/>
                      <a:headEnd len="sm" type="none" w="sm"/>
                      <a:tailEnd len="sm" type="none" w="sm"/>
                    </a:lnL>
                    <a:lnR cap="flat" cmpd="sng" w="28575">
                      <a:solidFill>
                        <a:srgbClr val="FF0000"/>
                      </a:solidFill>
                      <a:prstDash val="solid"/>
                      <a:round/>
                      <a:headEnd len="sm" type="none" w="sm"/>
                      <a:tailEnd len="sm" type="none" w="sm"/>
                    </a:lnR>
                    <a:lnT cap="flat" cmpd="sng" w="28575">
                      <a:solidFill>
                        <a:srgbClr val="FF0000"/>
                      </a:solidFill>
                      <a:prstDash val="solid"/>
                      <a:round/>
                      <a:headEnd len="sm" type="none" w="sm"/>
                      <a:tailEnd len="sm" type="none" w="sm"/>
                    </a:lnT>
                    <a:lnB cap="flat" cmpd="sng" w="28575">
                      <a:solidFill>
                        <a:srgbClr val="FF0000"/>
                      </a:solidFill>
                      <a:prstDash val="solid"/>
                      <a:round/>
                      <a:headEnd len="sm" type="none" w="sm"/>
                      <a:tailEnd len="sm" type="none" w="sm"/>
                    </a:lnB>
                  </a:tcPr>
                </a:tc>
              </a:tr>
            </a:tbl>
          </a:graphicData>
        </a:graphic>
      </p:graphicFrame>
      <p:sp>
        <p:nvSpPr>
          <p:cNvPr id="91" name="Google Shape;91;p16"/>
          <p:cNvSpPr txBox="1"/>
          <p:nvPr>
            <p:ph idx="1" type="subTitle"/>
          </p:nvPr>
        </p:nvSpPr>
        <p:spPr>
          <a:xfrm>
            <a:off x="-2835000" y="4419300"/>
            <a:ext cx="189000" cy="224700"/>
          </a:xfrm>
          <a:prstGeom prst="rect">
            <a:avLst/>
          </a:prstGeom>
        </p:spPr>
        <p:txBody>
          <a:bodyPr anchor="t" anchorCtr="0" bIns="91425" lIns="91425" numCol="1" rIns="91425" spcFirstLastPara="1" tIns="91425" wrap="square">
            <a:normAutofit fontScale="25000" lnSpcReduction="20000"/>
          </a:bodyPr>
          <a:lstStyle/>
          <a:p>
            <a:pPr algn="l" indent="0" lvl="0" marL="0" rtl="0">
              <a:spcBef>
                <a:spcPts val="0"/>
              </a:spcBef>
              <a:spcAft>
                <a:spcPts val="0"/>
              </a:spcAft>
              <a:buNone/>
            </a:pPr>
            <a:r>
              <a:t/>
            </a:r>
            <a:endParaRPr/>
          </a:p>
        </p:txBody>
      </p:sp>
      <p:sp>
        <p:nvSpPr>
          <p:cNvPr id="92" name="Google Shape;92;p16"/>
          <p:cNvSpPr txBox="1"/>
          <p:nvPr>
            <p:ph idx="2" type="body"/>
          </p:nvPr>
        </p:nvSpPr>
        <p:spPr>
          <a:xfrm>
            <a:off x="4926000" y="224700"/>
            <a:ext cx="3837000" cy="2434800"/>
          </a:xfrm>
          <a:prstGeom prst="rect">
            <a:avLst/>
          </a:prstGeom>
        </p:spPr>
        <p:txBody>
          <a:bodyPr anchor="ctr" anchorCtr="0" bIns="91425" lIns="91425" numCol="1" rIns="91425" spcFirstLastPara="1" tIns="91425" wrap="square">
            <a:noAutofit/>
          </a:bodyPr>
          <a:lstStyle/>
          <a:p>
            <a:pPr algn="l" indent="-361950" lvl="0" marL="457200" rtl="0">
              <a:spcBef>
                <a:spcPts val="0"/>
              </a:spcBef>
              <a:spcAft>
                <a:spcPts val="0"/>
              </a:spcAft>
              <a:buSzPts val="2100"/>
              <a:buChar char="●"/>
            </a:pPr>
            <a:r>
              <a:rPr altLang="en" lang="en" sz="2100"/>
              <a:t>Compassionate Care Assessment Tool (CCAT)</a:t>
            </a:r>
            <a:endParaRPr sz="2100"/>
          </a:p>
          <a:p>
            <a:pPr algn="l" indent="-361950" lvl="0" marL="457200" rtl="0">
              <a:spcBef>
                <a:spcPts val="0"/>
              </a:spcBef>
              <a:spcAft>
                <a:spcPts val="0"/>
              </a:spcAft>
              <a:buSzPts val="2100"/>
              <a:buChar char="●"/>
            </a:pPr>
            <a:r>
              <a:rPr altLang="en" lang="en" sz="2100"/>
              <a:t>Fogarty’s Compassion Scale (CS)</a:t>
            </a:r>
            <a:endParaRPr sz="2100"/>
          </a:p>
          <a:p>
            <a:pPr algn="l" indent="-361950" lvl="0" marL="457200" rtl="0">
              <a:spcBef>
                <a:spcPts val="0"/>
              </a:spcBef>
              <a:spcAft>
                <a:spcPts val="0"/>
              </a:spcAft>
              <a:buSzPts val="2100"/>
              <a:buChar char="●"/>
            </a:pPr>
            <a:r>
              <a:rPr altLang="en" lang="en" sz="2100"/>
              <a:t>Schwartz Compassionate Care Scale</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17"/>
          <p:cNvPicPr preferRelativeResize="0"/>
          <p:nvPr/>
        </p:nvPicPr>
        <p:blipFill>
          <a:blip r:embed="rId3">
            <a:alphaModFix/>
          </a:blip>
          <a:stretch>
            <a:fillRect/>
          </a:stretch>
        </p:blipFill>
        <p:spPr>
          <a:xfrm>
            <a:off x="313475" y="206875"/>
            <a:ext cx="3578200" cy="3899750"/>
          </a:xfrm>
          <a:prstGeom prst="rect">
            <a:avLst/>
          </a:prstGeom>
          <a:noFill/>
          <a:ln>
            <a:noFill/>
          </a:ln>
        </p:spPr>
      </p:pic>
      <p:sp>
        <p:nvSpPr>
          <p:cNvPr id="98" name="Google Shape;98;p17"/>
          <p:cNvSpPr txBox="1"/>
          <p:nvPr/>
        </p:nvSpPr>
        <p:spPr>
          <a:xfrm>
            <a:off x="818600" y="1528025"/>
            <a:ext cx="6684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CCAT</a:t>
            </a:r>
            <a:endParaRPr>
              <a:latin typeface="Open Sans"/>
              <a:ea typeface="Open Sans"/>
              <a:cs typeface="Open Sans"/>
              <a:sym typeface="Open Sans"/>
            </a:endParaRPr>
          </a:p>
        </p:txBody>
      </p:sp>
      <p:sp>
        <p:nvSpPr>
          <p:cNvPr id="99" name="Google Shape;99;p17"/>
          <p:cNvSpPr txBox="1"/>
          <p:nvPr/>
        </p:nvSpPr>
        <p:spPr>
          <a:xfrm>
            <a:off x="2690050" y="1528025"/>
            <a:ext cx="7368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CS</a:t>
            </a:r>
            <a:endParaRPr>
              <a:latin typeface="Open Sans"/>
              <a:ea typeface="Open Sans"/>
              <a:cs typeface="Open Sans"/>
              <a:sym typeface="Open Sans"/>
            </a:endParaRPr>
          </a:p>
        </p:txBody>
      </p:sp>
      <p:sp>
        <p:nvSpPr>
          <p:cNvPr id="100" name="Google Shape;100;p17"/>
          <p:cNvSpPr txBox="1"/>
          <p:nvPr/>
        </p:nvSpPr>
        <p:spPr>
          <a:xfrm>
            <a:off x="1734175" y="2869725"/>
            <a:ext cx="7368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SCCS</a:t>
            </a:r>
            <a:endParaRPr>
              <a:latin typeface="Open Sans"/>
              <a:ea typeface="Open Sans"/>
              <a:cs typeface="Open Sans"/>
              <a:sym typeface="Open Sans"/>
            </a:endParaRPr>
          </a:p>
        </p:txBody>
      </p:sp>
      <p:sp>
        <p:nvSpPr>
          <p:cNvPr id="101" name="Google Shape;101;p17"/>
          <p:cNvSpPr txBox="1"/>
          <p:nvPr/>
        </p:nvSpPr>
        <p:spPr>
          <a:xfrm>
            <a:off x="112575" y="3931775"/>
            <a:ext cx="3779100" cy="895800"/>
          </a:xfrm>
          <a:prstGeom prst="rect">
            <a:avLst/>
          </a:prstGeom>
          <a:noFill/>
          <a:ln cap="flat" cmpd="sng" w="9525">
            <a:solidFill>
              <a:srgbClr val="FF9900"/>
            </a:solidFill>
            <a:prstDash val="solid"/>
            <a:round/>
            <a:headEnd len="sm" type="none" w="sm"/>
            <a:tailEnd len="sm" type="none" w="sm"/>
          </a:ln>
        </p:spPr>
        <p:txBody>
          <a:bodyPr anchor="t" anchorCtr="0" bIns="91425" lIns="91425" numCol="1" rIns="91425" spcFirstLastPara="1" tIns="91425" wrap="square">
            <a:spAutoFit/>
          </a:bodyPr>
          <a:lstStyle/>
          <a:p>
            <a:pPr algn="l" indent="0" lvl="0" marL="0" rtl="0">
              <a:lnSpc>
                <a:spcPct val="115000"/>
              </a:lnSpc>
              <a:spcBef>
                <a:spcPts val="0"/>
              </a:spcBef>
              <a:spcAft>
                <a:spcPts val="0"/>
              </a:spcAft>
              <a:buNone/>
            </a:pPr>
            <a:r>
              <a:rPr altLang="en" lang="en">
                <a:solidFill>
                  <a:schemeClr val="dk1"/>
                </a:solidFill>
                <a:latin typeface="Times New Roman"/>
                <a:ea typeface="Times New Roman"/>
                <a:cs typeface="Times New Roman"/>
                <a:sym typeface="Times New Roman"/>
              </a:rPr>
              <a:t>Helped control pain, Understood medical issue, Worked competently, Skilled with equipment, &amp; Treated you without judgment</a:t>
            </a:r>
            <a:endParaRPr sz="1700">
              <a:solidFill>
                <a:schemeClr val="dk1"/>
              </a:solidFill>
              <a:latin typeface="Times New Roman"/>
              <a:ea typeface="Times New Roman"/>
              <a:cs typeface="Times New Roman"/>
              <a:sym typeface="Times New Roman"/>
            </a:endParaRPr>
          </a:p>
        </p:txBody>
      </p:sp>
      <p:sp>
        <p:nvSpPr>
          <p:cNvPr id="102" name="Google Shape;102;p17"/>
          <p:cNvSpPr txBox="1"/>
          <p:nvPr/>
        </p:nvSpPr>
        <p:spPr>
          <a:xfrm>
            <a:off x="4381375" y="3931775"/>
            <a:ext cx="3578100" cy="1075200"/>
          </a:xfrm>
          <a:prstGeom prst="rect">
            <a:avLst/>
          </a:prstGeom>
          <a:noFill/>
          <a:ln cap="flat" cmpd="sng" w="9525">
            <a:solidFill>
              <a:srgbClr val="FF9900"/>
            </a:solidFill>
            <a:prstDash val="solid"/>
            <a:round/>
            <a:headEnd len="sm" type="none" w="sm"/>
            <a:tailEnd len="sm" type="none" w="sm"/>
          </a:ln>
        </p:spPr>
        <p:txBody>
          <a:bodyPr anchor="t" anchorCtr="0" bIns="91425" lIns="91425" numCol="1" rIns="91425" spcFirstLastPara="1" tIns="91425" wrap="square">
            <a:spAutoFit/>
          </a:bodyPr>
          <a:lstStyle/>
          <a:p>
            <a:pPr algn="l" indent="0" lvl="0" marL="0" rtl="0">
              <a:lnSpc>
                <a:spcPct val="115000"/>
              </a:lnSpc>
              <a:spcBef>
                <a:spcPts val="0"/>
              </a:spcBef>
              <a:spcAft>
                <a:spcPts val="0"/>
              </a:spcAft>
              <a:buClr>
                <a:schemeClr val="dk1"/>
              </a:buClr>
              <a:buSzPts val="1100"/>
              <a:buFont typeface="Arial"/>
              <a:buNone/>
            </a:pPr>
            <a:r>
              <a:rPr altLang="en" lang="en" sz="1300">
                <a:solidFill>
                  <a:schemeClr val="dk1"/>
                </a:solidFill>
                <a:latin typeface="Times New Roman"/>
                <a:ea typeface="Times New Roman"/>
                <a:cs typeface="Times New Roman"/>
                <a:sym typeface="Times New Roman"/>
              </a:rPr>
              <a:t>Wants what is best for the patient, Cares about the patient, Acknowledges patient’s emotions, Encourages patient’s questions, &amp; Encourages patient involvement in treatment decision</a:t>
            </a:r>
            <a:endParaRPr sz="1200">
              <a:latin typeface="Open Sans"/>
              <a:ea typeface="Open Sans"/>
              <a:cs typeface="Open Sans"/>
              <a:sym typeface="Open Sans"/>
            </a:endParaRPr>
          </a:p>
        </p:txBody>
      </p:sp>
      <p:cxnSp>
        <p:nvCxnSpPr>
          <p:cNvPr id="103" name="Google Shape;103;p17"/>
          <p:cNvCxnSpPr/>
          <p:nvPr/>
        </p:nvCxnSpPr>
        <p:spPr>
          <a:xfrm flipH="1">
            <a:off x="820700" y="2183425"/>
            <a:ext cx="161100" cy="1743900"/>
          </a:xfrm>
          <a:prstGeom prst="straightConnector1">
            <a:avLst/>
          </a:prstGeom>
          <a:noFill/>
          <a:ln cap="flat" cmpd="sng" w="9525">
            <a:solidFill>
              <a:schemeClr val="dk1"/>
            </a:solidFill>
            <a:prstDash val="solid"/>
            <a:round/>
            <a:headEnd len="med" type="stealth" w="med"/>
            <a:tailEnd len="med" type="none" w="med"/>
          </a:ln>
        </p:spPr>
      </p:cxnSp>
      <p:cxnSp>
        <p:nvCxnSpPr>
          <p:cNvPr id="104" name="Google Shape;104;p17"/>
          <p:cNvCxnSpPr/>
          <p:nvPr/>
        </p:nvCxnSpPr>
        <p:spPr>
          <a:xfrm>
            <a:off x="3179875" y="2300650"/>
            <a:ext cx="1201500" cy="1787700"/>
          </a:xfrm>
          <a:prstGeom prst="straightConnector1">
            <a:avLst/>
          </a:prstGeom>
          <a:noFill/>
          <a:ln cap="flat" cmpd="sng" w="9525">
            <a:solidFill>
              <a:schemeClr val="dk1"/>
            </a:solidFill>
            <a:prstDash val="solid"/>
            <a:round/>
            <a:headEnd len="med" type="stealth" w="med"/>
            <a:tailEnd len="med" type="none" w="med"/>
          </a:ln>
        </p:spPr>
      </p:cxnSp>
      <p:sp>
        <p:nvSpPr>
          <p:cNvPr id="105" name="Google Shape;105;p17"/>
          <p:cNvSpPr txBox="1"/>
          <p:nvPr/>
        </p:nvSpPr>
        <p:spPr>
          <a:xfrm>
            <a:off x="4586650" y="747350"/>
            <a:ext cx="3707400" cy="2685900"/>
          </a:xfrm>
          <a:prstGeom prst="rect">
            <a:avLst/>
          </a:prstGeom>
          <a:noFill/>
          <a:ln cap="flat" cmpd="sng" w="9525">
            <a:solidFill>
              <a:srgbClr val="FF9900"/>
            </a:solidFill>
            <a:prstDash val="solid"/>
            <a:round/>
            <a:headEnd len="sm" type="none" w="sm"/>
            <a:tailEnd len="sm" type="none" w="sm"/>
          </a:ln>
        </p:spPr>
        <p:txBody>
          <a:bodyPr anchor="t" anchorCtr="0" bIns="91425" lIns="91425" numCol="1" rIns="91425" spcFirstLastPara="1" tIns="91425" wrap="square">
            <a:spAutoFit/>
          </a:bodyPr>
          <a:lstStyle/>
          <a:p>
            <a:pPr algn="l" indent="0" lvl="0" marL="0" rtl="0">
              <a:lnSpc>
                <a:spcPct val="115000"/>
              </a:lnSpc>
              <a:spcBef>
                <a:spcPts val="0"/>
              </a:spcBef>
              <a:spcAft>
                <a:spcPts val="0"/>
              </a:spcAft>
              <a:buNone/>
            </a:pPr>
            <a:r>
              <a:rPr altLang="en" lang="en" sz="1300">
                <a:solidFill>
                  <a:schemeClr val="dk1"/>
                </a:solidFill>
                <a:latin typeface="Times New Roman"/>
                <a:ea typeface="Times New Roman"/>
                <a:cs typeface="Times New Roman"/>
                <a:sym typeface="Times New Roman"/>
              </a:rPr>
              <a:t>Expressing sensitivity/caring/compassion, Striving to understand emotional needs, Considering the effect of the illness on you/your family/those close to you, Listen attentively, Convey info in a way that it understandable, Gain your trust, Always involve you in decisions about your treatment, Comfortably discuss sensitive/emotional/psychological issues, Treat you as a person rather than a disease, Show respect for you/all those that you love, Communicate results in a timely/sensitive manner, &amp; Spend enough time with you</a:t>
            </a:r>
            <a:endParaRPr sz="1500">
              <a:solidFill>
                <a:schemeClr val="dk1"/>
              </a:solidFill>
              <a:latin typeface="Open Sans"/>
              <a:ea typeface="Open Sans"/>
              <a:cs typeface="Open Sans"/>
              <a:sym typeface="Open Sans"/>
            </a:endParaRPr>
          </a:p>
        </p:txBody>
      </p:sp>
      <p:cxnSp>
        <p:nvCxnSpPr>
          <p:cNvPr id="106" name="Google Shape;106;p17"/>
          <p:cNvCxnSpPr/>
          <p:nvPr/>
        </p:nvCxnSpPr>
        <p:spPr>
          <a:xfrm flipH="1">
            <a:off x="2857500" y="1362800"/>
            <a:ext cx="1714500" cy="1377600"/>
          </a:xfrm>
          <a:prstGeom prst="straightConnector1">
            <a:avLst/>
          </a:prstGeom>
          <a:noFill/>
          <a:ln cap="flat" cmpd="sng" w="9525">
            <a:solidFill>
              <a:schemeClr val="dk1"/>
            </a:solidFill>
            <a:prstDash val="solid"/>
            <a:round/>
            <a:headEnd len="med" type="none" w="med"/>
            <a:tailEnd len="med" type="triangle" w="med"/>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9"/>
          <p:cNvSpPr txBox="1"/>
          <p:nvPr>
            <p:ph idx="1" type="body"/>
          </p:nvPr>
        </p:nvSpPr>
        <p:spPr>
          <a:xfrm>
            <a:off x="319500" y="4218925"/>
            <a:ext cx="5998800" cy="598800"/>
          </a:xfrm>
          <a:prstGeom prst="rect">
            <a:avLst/>
          </a:prstGeom>
        </p:spPr>
        <p:txBody>
          <a:bodyPr anchor="ctr" anchorCtr="0" bIns="91425" lIns="91425" numCol="1" rIns="91425" spcFirstLastPara="1" tIns="91425" wrap="square">
            <a:normAutofit/>
          </a:bodyPr>
          <a:lstStyle/>
          <a:p>
            <a:pPr algn="l" indent="0" lvl="0" marL="0" rtl="0">
              <a:spcBef>
                <a:spcPts val="0"/>
              </a:spcBef>
              <a:spcAft>
                <a:spcPts val="0"/>
              </a:spcAft>
              <a:buNone/>
            </a:pPr>
            <a:r>
              <a:rPr altLang="en" lang="en"/>
              <a:t>Attempt 1… How’d it go?</a:t>
            </a:r>
            <a:endParaRPr/>
          </a:p>
        </p:txBody>
      </p:sp>
      <p:pic>
        <p:nvPicPr>
          <p:cNvPr id="123" name="Google Shape;123;p19" title="no compassion">
            <a:hlinkClick r:id="rId3"/>
          </p:cNvPr>
          <p:cNvPicPr preferRelativeResize="0"/>
          <p:nvPr/>
        </p:nvPicPr>
        <p:blipFill>
          <a:blip r:embed="rId4">
            <a:alphaModFix/>
          </a:blip>
          <a:stretch>
            <a:fillRect/>
          </a:stretch>
        </p:blipFill>
        <p:spPr>
          <a:xfrm>
            <a:off x="152403" y="152252"/>
            <a:ext cx="5167602" cy="342900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0"/>
          <p:cNvSpPr txBox="1"/>
          <p:nvPr>
            <p:ph idx="1" type="body"/>
          </p:nvPr>
        </p:nvSpPr>
        <p:spPr>
          <a:xfrm>
            <a:off x="319500" y="4218925"/>
            <a:ext cx="5998800" cy="598800"/>
          </a:xfrm>
          <a:prstGeom prst="rect">
            <a:avLst/>
          </a:prstGeom>
        </p:spPr>
        <p:txBody>
          <a:bodyPr anchor="ctr" anchorCtr="0" bIns="91425" lIns="91425" numCol="1" rIns="91425" spcFirstLastPara="1" tIns="91425" wrap="square">
            <a:normAutofit/>
          </a:bodyPr>
          <a:lstStyle/>
          <a:p>
            <a:pPr algn="l" indent="0" lvl="0" marL="0" rtl="0">
              <a:spcBef>
                <a:spcPts val="0"/>
              </a:spcBef>
              <a:spcAft>
                <a:spcPts val="0"/>
              </a:spcAft>
              <a:buNone/>
            </a:pPr>
            <a:r>
              <a:rPr altLang="en" lang="en"/>
              <a:t>Attempt 2… How’d it go?</a:t>
            </a:r>
            <a:endParaRPr/>
          </a:p>
        </p:txBody>
      </p:sp>
      <p:pic>
        <p:nvPicPr>
          <p:cNvPr id="129" name="Google Shape;129;p20" title="compassion">
            <a:hlinkClick r:id="rId3"/>
          </p:cNvPr>
          <p:cNvPicPr preferRelativeResize="0"/>
          <p:nvPr/>
        </p:nvPicPr>
        <p:blipFill>
          <a:blip r:embed="rId4">
            <a:alphaModFix/>
          </a:blip>
          <a:stretch>
            <a:fillRect/>
          </a:stretch>
        </p:blipFill>
        <p:spPr>
          <a:xfrm>
            <a:off x="152400" y="15240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pic>
        <p:nvPicPr>
          <p:cNvPr id="111" name="Google Shape;111;p18"/>
          <p:cNvPicPr preferRelativeResize="0"/>
          <p:nvPr/>
        </p:nvPicPr>
        <p:blipFill>
          <a:blip r:embed="rId3">
            <a:alphaModFix/>
          </a:blip>
          <a:stretch>
            <a:fillRect/>
          </a:stretch>
        </p:blipFill>
        <p:spPr>
          <a:xfrm>
            <a:off x="313475" y="1119950"/>
            <a:ext cx="3578200" cy="3899750"/>
          </a:xfrm>
          <a:prstGeom prst="rect">
            <a:avLst/>
          </a:prstGeom>
          <a:noFill/>
          <a:ln>
            <a:noFill/>
          </a:ln>
        </p:spPr>
      </p:pic>
      <p:sp>
        <p:nvSpPr>
          <p:cNvPr id="112" name="Google Shape;112;p18"/>
          <p:cNvSpPr txBox="1"/>
          <p:nvPr/>
        </p:nvSpPr>
        <p:spPr>
          <a:xfrm>
            <a:off x="803950" y="2371650"/>
            <a:ext cx="6684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CCAT</a:t>
            </a:r>
            <a:endParaRPr>
              <a:latin typeface="Open Sans"/>
              <a:ea typeface="Open Sans"/>
              <a:cs typeface="Open Sans"/>
              <a:sym typeface="Open Sans"/>
            </a:endParaRPr>
          </a:p>
        </p:txBody>
      </p:sp>
      <p:sp>
        <p:nvSpPr>
          <p:cNvPr id="113" name="Google Shape;113;p18"/>
          <p:cNvSpPr txBox="1"/>
          <p:nvPr/>
        </p:nvSpPr>
        <p:spPr>
          <a:xfrm>
            <a:off x="2646100" y="2371650"/>
            <a:ext cx="7368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CS</a:t>
            </a:r>
            <a:endParaRPr>
              <a:latin typeface="Open Sans"/>
              <a:ea typeface="Open Sans"/>
              <a:cs typeface="Open Sans"/>
              <a:sym typeface="Open Sans"/>
            </a:endParaRPr>
          </a:p>
        </p:txBody>
      </p:sp>
      <p:sp>
        <p:nvSpPr>
          <p:cNvPr id="114" name="Google Shape;114;p18"/>
          <p:cNvSpPr txBox="1"/>
          <p:nvPr/>
        </p:nvSpPr>
        <p:spPr>
          <a:xfrm>
            <a:off x="1734175" y="3690350"/>
            <a:ext cx="736800" cy="400200"/>
          </a:xfrm>
          <a:prstGeom prst="rect">
            <a:avLst/>
          </a:prstGeom>
          <a:solidFill>
            <a:srgbClr val="FF9900"/>
          </a:solidFill>
          <a:ln>
            <a:noFill/>
          </a:ln>
        </p:spPr>
        <p:txBody>
          <a:bodyPr anchor="t" anchorCtr="0" bIns="91425" lIns="91425" numCol="1" rIns="91425" spcFirstLastPara="1" tIns="91425" wrap="square">
            <a:spAutoFit/>
          </a:bodyPr>
          <a:lstStyle/>
          <a:p>
            <a:pPr algn="l" indent="0" lvl="0" marL="0" rtl="0">
              <a:spcBef>
                <a:spcPts val="0"/>
              </a:spcBef>
              <a:spcAft>
                <a:spcPts val="0"/>
              </a:spcAft>
              <a:buNone/>
            </a:pPr>
            <a:r>
              <a:rPr altLang="en" lang="en">
                <a:latin typeface="Open Sans"/>
                <a:ea typeface="Open Sans"/>
                <a:cs typeface="Open Sans"/>
                <a:sym typeface="Open Sans"/>
              </a:rPr>
              <a:t>SCCS</a:t>
            </a:r>
            <a:endParaRPr>
              <a:latin typeface="Open Sans"/>
              <a:ea typeface="Open Sans"/>
              <a:cs typeface="Open Sans"/>
              <a:sym typeface="Open Sans"/>
            </a:endParaRPr>
          </a:p>
        </p:txBody>
      </p:sp>
      <p:sp>
        <p:nvSpPr>
          <p:cNvPr id="115" name="Google Shape;115;p18"/>
          <p:cNvSpPr txBox="1"/>
          <p:nvPr/>
        </p:nvSpPr>
        <p:spPr>
          <a:xfrm>
            <a:off x="4161725" y="117500"/>
            <a:ext cx="4865100" cy="3648000"/>
          </a:xfrm>
          <a:prstGeom prst="rect">
            <a:avLst/>
          </a:prstGeom>
          <a:noFill/>
          <a:ln cap="flat" cmpd="sng" w="9525">
            <a:solidFill>
              <a:srgbClr val="FF9900"/>
            </a:solidFill>
            <a:prstDash val="solid"/>
            <a:round/>
            <a:headEnd len="sm" type="none" w="sm"/>
            <a:tailEnd len="sm" type="none" w="sm"/>
          </a:ln>
        </p:spPr>
        <p:txBody>
          <a:bodyPr anchor="t" anchorCtr="0" bIns="91425" lIns="91425" numCol="1" rIns="91425" spcFirstLastPara="1" tIns="91425" wrap="square">
            <a:spAutoFit/>
          </a:bodyPr>
          <a:lstStyle/>
          <a:p>
            <a:pPr algn="ctr" indent="0" lvl="0" marL="0" rtl="0">
              <a:lnSpc>
                <a:spcPct val="115000"/>
              </a:lnSpc>
              <a:spcBef>
                <a:spcPts val="0"/>
              </a:spcBef>
              <a:spcAft>
                <a:spcPts val="0"/>
              </a:spcAft>
              <a:buNone/>
            </a:pPr>
            <a:r>
              <a:rPr altLang="en" lang="en" sz="1800" u="sng">
                <a:solidFill>
                  <a:schemeClr val="dk1"/>
                </a:solidFill>
                <a:latin typeface="Times New Roman"/>
                <a:ea typeface="Times New Roman"/>
                <a:cs typeface="Times New Roman"/>
                <a:sym typeface="Times New Roman"/>
              </a:rPr>
              <a:t>What do all of these scales have in common?</a:t>
            </a:r>
            <a:endParaRPr sz="1800" u="sng">
              <a:solidFill>
                <a:schemeClr val="dk1"/>
              </a:solidFill>
              <a:latin typeface="Times New Roman"/>
              <a:ea typeface="Times New Roman"/>
              <a:cs typeface="Times New Roman"/>
              <a:sym typeface="Times New Roman"/>
            </a:endParaRPr>
          </a:p>
          <a:p>
            <a:pPr algn="l" indent="-342900" lvl="0" marL="457200" rtl="0">
              <a:lnSpc>
                <a:spcPct val="115000"/>
              </a:lnSpc>
              <a:spcBef>
                <a:spcPts val="0"/>
              </a:spcBef>
              <a:spcAft>
                <a:spcPts val="0"/>
              </a:spcAft>
              <a:buClr>
                <a:schemeClr val="dk1"/>
              </a:buClr>
              <a:buSzPts val="1800"/>
              <a:buFont typeface="Times New Roman"/>
              <a:buAutoNum type="arabicPeriod"/>
            </a:pPr>
            <a:r>
              <a:rPr altLang="en" lang="en" sz="1800">
                <a:solidFill>
                  <a:schemeClr val="dk1"/>
                </a:solidFill>
                <a:latin typeface="Times New Roman"/>
                <a:ea typeface="Times New Roman"/>
                <a:cs typeface="Times New Roman"/>
                <a:sym typeface="Times New Roman"/>
              </a:rPr>
              <a:t>The provider eases pain, anxiety, and emotions associated with the treatment. They acknowledge these sensitively and attentively.</a:t>
            </a:r>
            <a:endParaRPr sz="1800">
              <a:solidFill>
                <a:schemeClr val="dk1"/>
              </a:solidFill>
              <a:latin typeface="Times New Roman"/>
              <a:ea typeface="Times New Roman"/>
              <a:cs typeface="Times New Roman"/>
              <a:sym typeface="Times New Roman"/>
            </a:endParaRPr>
          </a:p>
          <a:p>
            <a:pPr algn="l" indent="-342900" lvl="0" marL="457200" rtl="0">
              <a:lnSpc>
                <a:spcPct val="115000"/>
              </a:lnSpc>
              <a:spcBef>
                <a:spcPts val="0"/>
              </a:spcBef>
              <a:spcAft>
                <a:spcPts val="0"/>
              </a:spcAft>
              <a:buClr>
                <a:schemeClr val="dk1"/>
              </a:buClr>
              <a:buSzPts val="1800"/>
              <a:buFont typeface="Times New Roman"/>
              <a:buAutoNum type="arabicPeriod"/>
            </a:pPr>
            <a:r>
              <a:rPr altLang="en" lang="en" sz="1800">
                <a:solidFill>
                  <a:schemeClr val="dk1"/>
                </a:solidFill>
                <a:latin typeface="Times New Roman"/>
                <a:ea typeface="Times New Roman"/>
                <a:cs typeface="Times New Roman"/>
                <a:sym typeface="Times New Roman"/>
              </a:rPr>
              <a:t>The provider understands the issue at hand and explains it in a way that helps the patient understand the issue and their options. </a:t>
            </a:r>
            <a:endParaRPr sz="1800">
              <a:solidFill>
                <a:schemeClr val="dk1"/>
              </a:solidFill>
              <a:latin typeface="Times New Roman"/>
              <a:ea typeface="Times New Roman"/>
              <a:cs typeface="Times New Roman"/>
              <a:sym typeface="Times New Roman"/>
            </a:endParaRPr>
          </a:p>
          <a:p>
            <a:pPr algn="l" indent="-342900" lvl="0" marL="457200" rtl="0">
              <a:lnSpc>
                <a:spcPct val="115000"/>
              </a:lnSpc>
              <a:spcBef>
                <a:spcPts val="0"/>
              </a:spcBef>
              <a:spcAft>
                <a:spcPts val="0"/>
              </a:spcAft>
              <a:buClr>
                <a:schemeClr val="dk1"/>
              </a:buClr>
              <a:buSzPts val="1800"/>
              <a:buFont typeface="Times New Roman"/>
              <a:buAutoNum type="arabicPeriod"/>
            </a:pPr>
            <a:r>
              <a:rPr altLang="en" lang="en" sz="1800">
                <a:solidFill>
                  <a:schemeClr val="dk1"/>
                </a:solidFill>
                <a:latin typeface="Times New Roman"/>
                <a:ea typeface="Times New Roman"/>
                <a:cs typeface="Times New Roman"/>
                <a:sym typeface="Times New Roman"/>
              </a:rPr>
              <a:t>The provider does not judge and encourages the patient to ask questions and be involved in their treatment. </a:t>
            </a:r>
            <a:endParaRPr sz="1800">
              <a:latin typeface="Open Sans"/>
              <a:ea typeface="Open Sans"/>
              <a:cs typeface="Open Sans"/>
              <a:sym typeface="Open Sans"/>
            </a:endParaRPr>
          </a:p>
        </p:txBody>
      </p:sp>
      <p:cxnSp>
        <p:nvCxnSpPr>
          <p:cNvPr id="116" name="Google Shape;116;p18"/>
          <p:cNvCxnSpPr>
            <a:endCxn id="117" idx="4"/>
          </p:cNvCxnSpPr>
          <p:nvPr/>
        </p:nvCxnSpPr>
        <p:spPr>
          <a:xfrm flipH="1">
            <a:off x="2285725" y="483312"/>
            <a:ext cx="1846800" cy="2484900"/>
          </a:xfrm>
          <a:prstGeom prst="straightConnector1">
            <a:avLst/>
          </a:prstGeom>
          <a:noFill/>
          <a:ln cap="flat" cmpd="sng" w="19050">
            <a:solidFill>
              <a:schemeClr val="dk1"/>
            </a:solidFill>
            <a:prstDash val="solid"/>
            <a:round/>
            <a:headEnd len="med" type="none" w="med"/>
            <a:tailEnd len="med" type="stealth" w="med"/>
          </a:ln>
        </p:spPr>
      </p:cxnSp>
      <p:sp>
        <p:nvSpPr>
          <p:cNvPr id="117" name="Google Shape;117;p18"/>
          <p:cNvSpPr/>
          <p:nvPr/>
        </p:nvSpPr>
        <p:spPr>
          <a:xfrm>
            <a:off x="1919425" y="2815350"/>
            <a:ext cx="366300" cy="400200"/>
          </a:xfrm>
          <a:prstGeom prst="star5">
            <a:avLst>
              <a:gd fmla="val 19098" name="adj"/>
              <a:gd fmla="val 105146" name="hf"/>
              <a:gd fmla="val 110557" name="vf"/>
            </a:avLst>
          </a:prstGeom>
          <a:solidFill>
            <a:srgbClr val="FF9900"/>
          </a:solidFill>
          <a:ln cap="flat" cmpd="sng" w="9525">
            <a:solidFill>
              <a:schemeClr val="dk2"/>
            </a:solidFill>
            <a:prstDash val="solid"/>
            <a:round/>
            <a:headEnd len="sm" type="none" w="sm"/>
            <a:tailEnd len="sm" type="none" w="sm"/>
          </a:ln>
        </p:spPr>
        <p:txBody>
          <a:bodyPr anchor="ctr" anchorCtr="0" bIns="91425" lIns="91425" numCol="1" rIns="91425" spcFirstLastPara="1" tIns="91425" wrap="square">
            <a:noAutofit/>
          </a:bodyPr>
          <a:lstStyle/>
          <a:p>
            <a:pPr algn="l" indent="0" lvl="0" marL="0" rtl="0">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1"/>
          <p:cNvSpPr txBox="1"/>
          <p:nvPr>
            <p:ph type="title"/>
          </p:nvPr>
        </p:nvSpPr>
        <p:spPr>
          <a:xfrm>
            <a:off x="311700" y="315925"/>
            <a:ext cx="8520600" cy="831300"/>
          </a:xfrm>
          <a:prstGeom prst="rect">
            <a:avLst/>
          </a:prstGeom>
        </p:spPr>
        <p:txBody>
          <a:bodyPr anchor="b" anchorCtr="0" bIns="91425" lIns="91425" numCol="1" rIns="91425" spcFirstLastPara="1" tIns="91425" wrap="square">
            <a:normAutofit/>
          </a:bodyPr>
          <a:lstStyle/>
          <a:p>
            <a:pPr algn="l" indent="0" lvl="0" marL="0" rtl="0">
              <a:spcBef>
                <a:spcPts val="0"/>
              </a:spcBef>
              <a:spcAft>
                <a:spcPts val="0"/>
              </a:spcAft>
              <a:buNone/>
            </a:pPr>
            <a:r>
              <a:rPr altLang="en" lang="en" sz="3600"/>
              <a:t>Learning history and compassionate care</a:t>
            </a:r>
            <a:endParaRPr sz="3600"/>
          </a:p>
        </p:txBody>
      </p:sp>
      <p:sp>
        <p:nvSpPr>
          <p:cNvPr id="135" name="Google Shape;135;p21"/>
          <p:cNvSpPr txBox="1"/>
          <p:nvPr>
            <p:ph idx="1" type="body"/>
          </p:nvPr>
        </p:nvSpPr>
        <p:spPr>
          <a:xfrm>
            <a:off x="311700" y="1034725"/>
            <a:ext cx="8520600" cy="3354000"/>
          </a:xfrm>
          <a:prstGeom prst="rect">
            <a:avLst/>
          </a:prstGeom>
        </p:spPr>
        <p:txBody>
          <a:bodyPr anchor="t" anchorCtr="0" bIns="91425" lIns="91425" numCol="1" rIns="91425" spcFirstLastPara="1" tIns="91425" wrap="square">
            <a:noAutofit/>
          </a:bodyPr>
          <a:lstStyle/>
          <a:p>
            <a:pPr algn="l" indent="-355600" lvl="0" marL="457200" rtl="0">
              <a:spcBef>
                <a:spcPts val="0"/>
              </a:spcBef>
              <a:spcAft>
                <a:spcPts val="0"/>
              </a:spcAft>
              <a:buSzPts val="2000"/>
              <a:buFont typeface="Times New Roman"/>
              <a:buChar char="●"/>
            </a:pPr>
            <a:r>
              <a:rPr altLang="en" lang="en" sz="2000">
                <a:latin typeface="Times New Roman"/>
                <a:ea typeface="Times New Roman"/>
                <a:cs typeface="Times New Roman"/>
                <a:sym typeface="Times New Roman"/>
              </a:rPr>
              <a:t>Learning history plays a huge role in the development of compassion.</a:t>
            </a:r>
            <a:endParaRPr sz="2000">
              <a:latin typeface="Times New Roman"/>
              <a:ea typeface="Times New Roman"/>
              <a:cs typeface="Times New Roman"/>
              <a:sym typeface="Times New Roman"/>
            </a:endParaRPr>
          </a:p>
          <a:p>
            <a:pPr algn="l" indent="-355600" lvl="0" marL="457200" rtl="0">
              <a:spcBef>
                <a:spcPts val="0"/>
              </a:spcBef>
              <a:spcAft>
                <a:spcPts val="0"/>
              </a:spcAft>
              <a:buSzPts val="2000"/>
              <a:buFont typeface="Times New Roman"/>
              <a:buChar char="●"/>
            </a:pPr>
            <a:r>
              <a:rPr altLang="en" lang="en" sz="2000">
                <a:latin typeface="Times New Roman"/>
                <a:ea typeface="Times New Roman"/>
                <a:cs typeface="Times New Roman"/>
                <a:sym typeface="Times New Roman"/>
              </a:rPr>
              <a:t>Starts when we’re young and develops the same way that any of those emotional dispositions develop. </a:t>
            </a:r>
            <a:endParaRPr sz="1600">
              <a:latin typeface="Times New Roman"/>
              <a:ea typeface="Times New Roman"/>
              <a:cs typeface="Times New Roman"/>
              <a:sym typeface="Times New Roman"/>
            </a:endParaRPr>
          </a:p>
          <a:p>
            <a:pPr algn="l" indent="-355600" lvl="0" marL="457200" rtl="0">
              <a:spcBef>
                <a:spcPts val="0"/>
              </a:spcBef>
              <a:spcAft>
                <a:spcPts val="0"/>
              </a:spcAft>
              <a:buSzPts val="2000"/>
              <a:buFont typeface="Times New Roman"/>
              <a:buChar char="●"/>
            </a:pPr>
            <a:r>
              <a:rPr altLang="en" lang="en" sz="2000">
                <a:latin typeface="Times New Roman"/>
                <a:ea typeface="Times New Roman"/>
                <a:cs typeface="Times New Roman"/>
                <a:sym typeface="Times New Roman"/>
              </a:rPr>
              <a:t>Think of this from the perspective of </a:t>
            </a:r>
            <a:r>
              <a:rPr altLang="en" b="1" lang="en" sz="2000">
                <a:latin typeface="Times New Roman"/>
                <a:ea typeface="Times New Roman"/>
                <a:cs typeface="Times New Roman"/>
                <a:sym typeface="Times New Roman"/>
              </a:rPr>
              <a:t>relational frames</a:t>
            </a:r>
            <a:r>
              <a:rPr altLang="en" lang="en" sz="2000">
                <a:latin typeface="Times New Roman"/>
                <a:ea typeface="Times New Roman"/>
                <a:cs typeface="Times New Roman"/>
                <a:sym typeface="Times New Roman"/>
              </a:rPr>
              <a:t>: if you were taught to look at yourself with compassion, you’re more likely to be able to view others with compassion</a:t>
            </a:r>
            <a:endParaRPr sz="20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